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8"/>
  </p:notesMasterIdLst>
  <p:sldIdLst>
    <p:sldId id="327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2397" autoAdjust="0"/>
    <p:restoredTop sz="86386" autoAdjust="0"/>
  </p:normalViewPr>
  <p:slideViewPr>
    <p:cSldViewPr>
      <p:cViewPr varScale="1">
        <p:scale>
          <a:sx n="63" d="100"/>
          <a:sy n="63" d="100"/>
        </p:scale>
        <p:origin x="-136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885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53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3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AEC5D593-8B2C-45F4-BF9B-973C289531B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FE072-857A-49DF-8D67-B73D484A56F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9F159-41E6-4D75-BFB1-83C13FFA6F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D80F4-6E2E-4CE0-95D5-8FE7658437D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93037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341438"/>
            <a:ext cx="8704263" cy="2319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813175"/>
            <a:ext cx="8704263" cy="2319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E5DAB4-AD39-45B4-874F-93441DC7242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93037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341438"/>
            <a:ext cx="8704263" cy="2319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813175"/>
            <a:ext cx="8704263" cy="2319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262A51F-5CA3-4517-B3AC-682C732D29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93037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341438"/>
            <a:ext cx="4275138" cy="4791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8363" y="1341438"/>
            <a:ext cx="4276725" cy="2319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78363" y="3813175"/>
            <a:ext cx="4276725" cy="2319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7AD6C5-9CBE-49D6-9D74-B03BF15EBA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93037" cy="1008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341438"/>
            <a:ext cx="4275138" cy="4791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341438"/>
            <a:ext cx="4276725" cy="4791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F20492C-1A76-4D74-90B2-BDAD536B78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7D1E7-AECC-43F4-9DD7-125E76F335A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8781E-4F57-4D77-A2F5-EA45FAC7407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B12E7-DF0E-4F83-9EA3-317FCE373C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8A96D-D386-45A6-B9EA-1CED0FF9B11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FBCF5-6868-4FF7-AE4C-C78123F073C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A0B3D-F7E6-4BF7-BC89-0BC0491B669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A8D7C-BAD8-40E6-AF3F-E44BD60961C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666D1-B381-4981-8F4F-19E808B30C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502CCE-4834-435B-A30A-A1DD13D0F1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mtClean="0"/>
              <a:t>Combinational Logic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2447925"/>
          </a:xfrm>
        </p:spPr>
        <p:txBody>
          <a:bodyPr/>
          <a:lstStyle/>
          <a:p>
            <a:pPr>
              <a:spcAft>
                <a:spcPct val="30000"/>
              </a:spcAft>
            </a:pPr>
            <a:r>
              <a:rPr lang="en-US" altLang="zh-TW" sz="2800" smtClean="0">
                <a:solidFill>
                  <a:srgbClr val="00FF00"/>
                </a:solidFill>
              </a:rPr>
              <a:t>Logic circuits</a:t>
            </a:r>
            <a:r>
              <a:rPr lang="en-US" altLang="zh-TW" sz="2800" smtClean="0"/>
              <a:t> for digital systems may be </a:t>
            </a:r>
            <a:r>
              <a:rPr lang="en-US" altLang="zh-TW" sz="2800" smtClean="0">
                <a:solidFill>
                  <a:schemeClr val="hlink"/>
                </a:solidFill>
              </a:rPr>
              <a:t>combinational</a:t>
            </a:r>
            <a:r>
              <a:rPr lang="en-US" altLang="zh-TW" sz="2800" smtClean="0"/>
              <a:t> or </a:t>
            </a:r>
            <a:r>
              <a:rPr lang="en-US" altLang="zh-TW" sz="2800" smtClean="0">
                <a:solidFill>
                  <a:schemeClr val="hlink"/>
                </a:solidFill>
              </a:rPr>
              <a:t>sequential</a:t>
            </a:r>
            <a:r>
              <a:rPr lang="en-US" altLang="zh-TW" sz="2800" smtClean="0"/>
              <a:t>.</a:t>
            </a:r>
          </a:p>
          <a:p>
            <a:pPr>
              <a:spcAft>
                <a:spcPct val="30000"/>
              </a:spcAft>
            </a:pPr>
            <a:r>
              <a:rPr lang="en-US" altLang="zh-TW" sz="2800" smtClean="0"/>
              <a:t>A combinational circuit consists of input variables, logic gates, and output variables.</a:t>
            </a:r>
          </a:p>
        </p:txBody>
      </p:sp>
      <p:pic>
        <p:nvPicPr>
          <p:cNvPr id="9220" name="Picture 6" descr="AACFLOK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692275" y="3933825"/>
            <a:ext cx="5616575" cy="2103438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4A64D-AEAB-4FF4-AD4A-CF02F874AB51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Implementation of Half-Adder</a:t>
            </a:r>
          </a:p>
        </p:txBody>
      </p:sp>
      <p:pic>
        <p:nvPicPr>
          <p:cNvPr id="18435" name="Picture 5" descr="AACFLOO0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1773238"/>
            <a:ext cx="8353425" cy="3925887"/>
          </a:xfrm>
          <a:noFill/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F6BB82-595E-4EAD-9C90-BCF21C24B72D}" type="slidenum">
              <a:rPr lang="en-US" altLang="zh-TW"/>
              <a:pPr>
                <a:defRPr/>
              </a:pPr>
              <a:t>10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Full-Adder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1150937"/>
          </a:xfrm>
        </p:spPr>
        <p:txBody>
          <a:bodyPr/>
          <a:lstStyle/>
          <a:p>
            <a:r>
              <a:rPr lang="en-US" altLang="zh-TW" sz="2800" smtClean="0"/>
              <a:t>One that performs the addition of three bits(two significant bits and a previous carry) is a </a:t>
            </a:r>
            <a:r>
              <a:rPr lang="en-US" altLang="zh-TW" sz="2800" smtClean="0">
                <a:solidFill>
                  <a:schemeClr val="hlink"/>
                </a:solidFill>
              </a:rPr>
              <a:t>full adder</a:t>
            </a:r>
            <a:r>
              <a:rPr lang="en-US" altLang="zh-TW" sz="2800" smtClean="0"/>
              <a:t>.</a:t>
            </a:r>
          </a:p>
          <a:p>
            <a:pPr>
              <a:buFont typeface="Wingdings" charset="2"/>
              <a:buNone/>
            </a:pPr>
            <a:endParaRPr lang="en-US" altLang="zh-TW" sz="2800" smtClean="0"/>
          </a:p>
        </p:txBody>
      </p:sp>
      <p:pic>
        <p:nvPicPr>
          <p:cNvPr id="1946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bright="12000" contrast="18000"/>
          </a:blip>
          <a:srcRect/>
          <a:stretch>
            <a:fillRect/>
          </a:stretch>
        </p:blipFill>
        <p:spPr>
          <a:xfrm>
            <a:off x="1331913" y="2636838"/>
            <a:ext cx="6551612" cy="3816350"/>
          </a:xfrm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A57B73-3B94-41E9-A74A-45DB80D3B78A}" type="slidenum">
              <a:rPr lang="en-US" altLang="zh-TW"/>
              <a:pPr>
                <a:defRPr/>
              </a:pPr>
              <a:t>11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Simplified  Expressions</a:t>
            </a:r>
          </a:p>
        </p:txBody>
      </p:sp>
      <p:pic>
        <p:nvPicPr>
          <p:cNvPr id="20483" name="Picture 8" descr="AACFLOP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51063" y="1341438"/>
            <a:ext cx="4903787" cy="2319337"/>
          </a:xfrm>
          <a:noFill/>
        </p:spPr>
      </p:pic>
      <p:sp>
        <p:nvSpPr>
          <p:cNvPr id="20484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250825" y="5157788"/>
            <a:ext cx="8704263" cy="1382712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altLang="zh-TW" sz="2800" smtClean="0"/>
              <a:t>			   S = x</a:t>
            </a:r>
            <a:r>
              <a:rPr lang="en-US" altLang="zh-TW" sz="2800" smtClean="0">
                <a:latin typeface="Arial" charset="0"/>
              </a:rPr>
              <a:t>’</a:t>
            </a:r>
            <a:r>
              <a:rPr lang="en-US" altLang="zh-TW" sz="2800" smtClean="0"/>
              <a:t>y</a:t>
            </a:r>
            <a:r>
              <a:rPr lang="en-US" altLang="zh-TW" sz="2800" smtClean="0">
                <a:latin typeface="Arial" charset="0"/>
              </a:rPr>
              <a:t>’</a:t>
            </a:r>
            <a:r>
              <a:rPr lang="en-US" altLang="zh-TW" sz="2800" smtClean="0"/>
              <a:t>z + x</a:t>
            </a:r>
            <a:r>
              <a:rPr lang="en-US" altLang="zh-TW" sz="2800" smtClean="0">
                <a:latin typeface="Arial" charset="0"/>
              </a:rPr>
              <a:t>’</a:t>
            </a:r>
            <a:r>
              <a:rPr lang="en-US" altLang="zh-TW" sz="2800" smtClean="0"/>
              <a:t>yz</a:t>
            </a:r>
            <a:r>
              <a:rPr lang="en-US" altLang="zh-TW" sz="2800" smtClean="0">
                <a:latin typeface="Arial" charset="0"/>
              </a:rPr>
              <a:t>’</a:t>
            </a:r>
            <a:r>
              <a:rPr lang="en-US" altLang="zh-TW" sz="2800" smtClean="0"/>
              <a:t> + xy</a:t>
            </a:r>
            <a:r>
              <a:rPr lang="en-US" altLang="zh-TW" sz="2800" smtClean="0">
                <a:latin typeface="Arial" charset="0"/>
              </a:rPr>
              <a:t>’</a:t>
            </a:r>
            <a:r>
              <a:rPr lang="en-US" altLang="zh-TW" sz="2800" smtClean="0"/>
              <a:t>z</a:t>
            </a:r>
            <a:r>
              <a:rPr lang="en-US" altLang="zh-TW" sz="2800" smtClean="0">
                <a:latin typeface="Arial" charset="0"/>
              </a:rPr>
              <a:t>’</a:t>
            </a:r>
            <a:r>
              <a:rPr lang="en-US" altLang="zh-TW" sz="2800" smtClean="0"/>
              <a:t> + xyz</a:t>
            </a:r>
          </a:p>
          <a:p>
            <a:pPr>
              <a:buFont typeface="Wingdings" charset="2"/>
              <a:buNone/>
            </a:pPr>
            <a:r>
              <a:rPr lang="en-US" altLang="zh-TW" sz="2800" smtClean="0"/>
              <a:t>			   C = xy + xz + yz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1BE78F-3958-4558-A392-C3F3A67894A5}" type="slidenum">
              <a:rPr lang="en-US" altLang="zh-TW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20486" name="Text Box 9"/>
          <p:cNvSpPr txBox="1">
            <a:spLocks noChangeArrowheads="1"/>
          </p:cNvSpPr>
          <p:nvPr/>
        </p:nvSpPr>
        <p:spPr bwMode="auto">
          <a:xfrm>
            <a:off x="5651500" y="3573463"/>
            <a:ext cx="3206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C</a:t>
            </a:r>
          </a:p>
        </p:txBody>
      </p:sp>
      <p:sp>
        <p:nvSpPr>
          <p:cNvPr id="20487" name="Oval 10"/>
          <p:cNvSpPr>
            <a:spLocks noChangeArrowheads="1"/>
          </p:cNvSpPr>
          <p:nvPr/>
        </p:nvSpPr>
        <p:spPr bwMode="auto">
          <a:xfrm>
            <a:off x="6732588" y="2060575"/>
            <a:ext cx="431800" cy="4318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Oval 11"/>
          <p:cNvSpPr>
            <a:spLocks noChangeArrowheads="1"/>
          </p:cNvSpPr>
          <p:nvPr/>
        </p:nvSpPr>
        <p:spPr bwMode="auto">
          <a:xfrm>
            <a:off x="6084888" y="2636838"/>
            <a:ext cx="431800" cy="504825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Rectangle 13"/>
          <p:cNvSpPr>
            <a:spLocks noChangeArrowheads="1"/>
          </p:cNvSpPr>
          <p:nvPr/>
        </p:nvSpPr>
        <p:spPr bwMode="auto">
          <a:xfrm>
            <a:off x="6588125" y="3860800"/>
            <a:ext cx="1008063" cy="2889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Full adder implemented in SOP</a:t>
            </a:r>
          </a:p>
        </p:txBody>
      </p:sp>
      <p:pic>
        <p:nvPicPr>
          <p:cNvPr id="21507" name="Picture 6" descr="AACFLOQ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476375" y="2060575"/>
            <a:ext cx="6553200" cy="3671888"/>
          </a:xfrm>
          <a:noFill/>
        </p:spPr>
      </p:pic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8F20B0-AC06-42F0-BB88-3549CEEED138}" type="slidenum">
              <a:rPr lang="en-US" altLang="zh-TW"/>
              <a:pPr>
                <a:defRPr/>
              </a:pPr>
              <a:t>13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Another implementation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20875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800" smtClean="0"/>
              <a:t>Full-adder can also implemented with </a:t>
            </a:r>
            <a:r>
              <a:rPr lang="en-US" altLang="zh-TW" sz="2800" smtClean="0">
                <a:solidFill>
                  <a:schemeClr val="hlink"/>
                </a:solidFill>
              </a:rPr>
              <a:t>two half adders and one OR gate </a:t>
            </a:r>
            <a:r>
              <a:rPr lang="en-US" altLang="zh-TW" sz="2800" smtClean="0">
                <a:solidFill>
                  <a:srgbClr val="00FF00"/>
                </a:solidFill>
              </a:rPr>
              <a:t>(Carry Look-Ahead adder)</a:t>
            </a:r>
            <a:r>
              <a:rPr lang="en-US" altLang="zh-TW" sz="2800" smtClean="0"/>
              <a:t>.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zh-TW" sz="2400" smtClean="0"/>
              <a:t>		</a:t>
            </a:r>
            <a:r>
              <a:rPr lang="en-US" altLang="zh-TW" sz="2000" smtClean="0"/>
              <a:t>S = z ⊕ (x ⊕ y)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zh-TW" sz="2000" smtClean="0"/>
              <a:t>		   = z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(xy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 + x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y) + z(xy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 + x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y)</a:t>
            </a:r>
            <a:r>
              <a:rPr lang="en-US" altLang="zh-TW" sz="2000" smtClean="0">
                <a:latin typeface="Arial" charset="0"/>
              </a:rPr>
              <a:t>’</a:t>
            </a:r>
            <a:endParaRPr lang="en-US" altLang="zh-TW" sz="2000" smtClean="0"/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zh-TW" sz="2000" smtClean="0"/>
              <a:t>		   = xy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z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 + x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yz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 + xyz + x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y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z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zh-TW" sz="2000" smtClean="0"/>
              <a:t>		C = z(xy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 + x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y) + xy = xy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z + x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yz + xy</a:t>
            </a:r>
          </a:p>
        </p:txBody>
      </p:sp>
      <p:pic>
        <p:nvPicPr>
          <p:cNvPr id="22532" name="Picture 6" descr="AACFLOR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660525" y="3813175"/>
            <a:ext cx="5884863" cy="2319338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720695-AC76-457A-90CD-E2AF70DBEDA6}" type="slidenum">
              <a:rPr lang="en-US" altLang="zh-TW"/>
              <a:pPr>
                <a:defRPr/>
              </a:pPr>
              <a:t>14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Binary adder</a:t>
            </a:r>
          </a:p>
        </p:txBody>
      </p:sp>
      <p:sp>
        <p:nvSpPr>
          <p:cNvPr id="23555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3816350" cy="5111750"/>
          </a:xfrm>
        </p:spPr>
        <p:txBody>
          <a:bodyPr/>
          <a:lstStyle/>
          <a:p>
            <a:r>
              <a:rPr lang="en-US" altLang="zh-TW" sz="2800" smtClean="0"/>
              <a:t>This is also called </a:t>
            </a:r>
            <a:r>
              <a:rPr lang="en-US" altLang="zh-TW" sz="2800" smtClean="0">
                <a:solidFill>
                  <a:schemeClr val="hlink"/>
                </a:solidFill>
              </a:rPr>
              <a:t>Ripple Carry Adder</a:t>
            </a:r>
            <a:r>
              <a:rPr lang="en-US" altLang="zh-TW" sz="2800" smtClean="0"/>
              <a:t> ,because of the construction with full adders are connected in cascade.</a:t>
            </a:r>
          </a:p>
        </p:txBody>
      </p:sp>
      <p:pic>
        <p:nvPicPr>
          <p:cNvPr id="23556" name="Picture 8" descr="AACFLOS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851275" y="4149725"/>
            <a:ext cx="5068888" cy="2374900"/>
          </a:xfrm>
          <a:noFill/>
        </p:spPr>
      </p:pic>
      <p:pic>
        <p:nvPicPr>
          <p:cNvPr id="23557" name="Picture 1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lum bright="6000" contrast="18000"/>
          </a:blip>
          <a:srcRect/>
          <a:stretch>
            <a:fillRect/>
          </a:stretch>
        </p:blipFill>
        <p:spPr>
          <a:xfrm>
            <a:off x="4356100" y="1412875"/>
            <a:ext cx="4421188" cy="2447925"/>
          </a:xfrm>
        </p:spPr>
      </p:pic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C7946C-9035-450C-A015-7143AC4E108B}" type="slidenum">
              <a:rPr lang="en-US" altLang="zh-TW"/>
              <a:pPr>
                <a:defRPr/>
              </a:pPr>
              <a:t>15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Carry Propagation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700213"/>
            <a:ext cx="8704262" cy="3095625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ct val="25000"/>
              </a:spcAft>
            </a:pPr>
            <a:r>
              <a:rPr lang="en-US" altLang="zh-TW" sz="2400" smtClean="0"/>
              <a:t>Fig.4-9 causes a </a:t>
            </a:r>
            <a:r>
              <a:rPr lang="en-US" altLang="zh-TW" sz="2400" smtClean="0">
                <a:solidFill>
                  <a:schemeClr val="hlink"/>
                </a:solidFill>
              </a:rPr>
              <a:t>unstable</a:t>
            </a:r>
            <a:r>
              <a:rPr lang="en-US" altLang="zh-TW" sz="2400" smtClean="0"/>
              <a:t> factor on </a:t>
            </a:r>
            <a:r>
              <a:rPr lang="en-US" altLang="zh-TW" sz="2400" smtClean="0">
                <a:solidFill>
                  <a:schemeClr val="hlink"/>
                </a:solidFill>
              </a:rPr>
              <a:t>carry bit</a:t>
            </a:r>
            <a:r>
              <a:rPr lang="en-US" altLang="zh-TW" sz="2400" smtClean="0"/>
              <a:t>, and produces a </a:t>
            </a:r>
            <a:r>
              <a:rPr lang="en-US" altLang="zh-TW" sz="2400" smtClean="0">
                <a:solidFill>
                  <a:schemeClr val="hlink"/>
                </a:solidFill>
              </a:rPr>
              <a:t>longest propagation delay</a:t>
            </a:r>
            <a:r>
              <a:rPr lang="en-US" altLang="zh-TW" sz="2400" smtClean="0"/>
              <a:t>.</a:t>
            </a:r>
          </a:p>
          <a:p>
            <a:pPr>
              <a:lnSpc>
                <a:spcPct val="110000"/>
              </a:lnSpc>
              <a:spcAft>
                <a:spcPct val="25000"/>
              </a:spcAft>
            </a:pPr>
            <a:r>
              <a:rPr lang="en-US" altLang="zh-TW" sz="2400" smtClean="0"/>
              <a:t>The signal from C</a:t>
            </a:r>
            <a:r>
              <a:rPr lang="en-US" altLang="zh-TW" sz="2400" baseline="-22000" smtClean="0"/>
              <a:t>i</a:t>
            </a:r>
            <a:r>
              <a:rPr lang="en-US" altLang="zh-TW" sz="2400" smtClean="0"/>
              <a:t> to the output carry C</a:t>
            </a:r>
            <a:r>
              <a:rPr lang="en-US" altLang="zh-TW" sz="2400" baseline="-22000" smtClean="0"/>
              <a:t>i+1</a:t>
            </a:r>
            <a:r>
              <a:rPr lang="en-US" altLang="zh-TW" sz="2400" smtClean="0"/>
              <a:t>, </a:t>
            </a:r>
            <a:r>
              <a:rPr lang="en-US" altLang="zh-TW" sz="2400" smtClean="0">
                <a:solidFill>
                  <a:schemeClr val="hlink"/>
                </a:solidFill>
              </a:rPr>
              <a:t>propagates through an AND and OR gates</a:t>
            </a:r>
            <a:r>
              <a:rPr lang="en-US" altLang="zh-TW" sz="2400" smtClean="0"/>
              <a:t>, so, for an n-bit RCA, there are </a:t>
            </a:r>
            <a:r>
              <a:rPr lang="en-US" altLang="zh-TW" sz="2400" smtClean="0">
                <a:solidFill>
                  <a:schemeClr val="hlink"/>
                </a:solidFill>
              </a:rPr>
              <a:t>2n</a:t>
            </a:r>
            <a:r>
              <a:rPr lang="en-US" altLang="zh-TW" sz="2400" smtClean="0"/>
              <a:t> gate levels for the carry to propagate from input to output.</a:t>
            </a:r>
          </a:p>
          <a:p>
            <a:pPr>
              <a:spcAft>
                <a:spcPct val="20000"/>
              </a:spcAft>
            </a:pPr>
            <a:endParaRPr lang="en-US" altLang="zh-TW" sz="2400" smtClean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9A13F-EF4D-4F4E-8411-400D50E010B4}" type="slidenum">
              <a:rPr lang="en-US" altLang="zh-TW"/>
              <a:pPr>
                <a:defRPr/>
              </a:pPr>
              <a:t>16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Carry Propagation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557338"/>
            <a:ext cx="8704263" cy="2376487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ct val="20000"/>
              </a:spcAft>
            </a:pPr>
            <a:r>
              <a:rPr lang="en-US" altLang="zh-TW" sz="2400" smtClean="0"/>
              <a:t>Because the propagation delay will affect the output signals on different time, so the signals are </a:t>
            </a:r>
            <a:r>
              <a:rPr lang="en-US" altLang="zh-TW" sz="2400" smtClean="0">
                <a:solidFill>
                  <a:schemeClr val="hlink"/>
                </a:solidFill>
              </a:rPr>
              <a:t>given enough time to get the precise and stable outputs</a:t>
            </a:r>
            <a:r>
              <a:rPr lang="en-US" altLang="zh-TW" sz="2400" smtClean="0"/>
              <a:t>.</a:t>
            </a:r>
          </a:p>
          <a:p>
            <a:pPr>
              <a:lnSpc>
                <a:spcPct val="110000"/>
              </a:lnSpc>
              <a:spcAft>
                <a:spcPct val="20000"/>
              </a:spcAft>
            </a:pPr>
            <a:r>
              <a:rPr lang="en-US" altLang="zh-TW" sz="2400" smtClean="0"/>
              <a:t>The most widely used technique employs the principle of </a:t>
            </a:r>
            <a:r>
              <a:rPr lang="en-US" altLang="zh-TW" sz="2400" smtClean="0">
                <a:solidFill>
                  <a:srgbClr val="00FF00"/>
                </a:solidFill>
              </a:rPr>
              <a:t>carry look-ahead</a:t>
            </a:r>
            <a:r>
              <a:rPr lang="en-US" altLang="zh-TW" sz="2400" smtClean="0"/>
              <a:t> to </a:t>
            </a:r>
            <a:r>
              <a:rPr lang="en-US" altLang="zh-TW" sz="2400" smtClean="0">
                <a:solidFill>
                  <a:schemeClr val="hlink"/>
                </a:solidFill>
              </a:rPr>
              <a:t>improve the speed of the algorithm</a:t>
            </a:r>
            <a:r>
              <a:rPr lang="en-US" altLang="zh-TW" sz="2400" smtClean="0"/>
              <a:t>.</a:t>
            </a:r>
            <a:endParaRPr lang="en-US" altLang="zh-TW" sz="1800" smtClean="0"/>
          </a:p>
        </p:txBody>
      </p:sp>
      <p:pic>
        <p:nvPicPr>
          <p:cNvPr id="25604" name="Picture 6" descr="AACFLOt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463675" y="3813175"/>
            <a:ext cx="6278563" cy="2319338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FA2C68-42E0-4E20-AA65-F152FFDB625C}" type="slidenum">
              <a:rPr lang="en-US" altLang="zh-TW"/>
              <a:pPr>
                <a:defRPr/>
              </a:pPr>
              <a:t>17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Boolean functions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341438"/>
            <a:ext cx="8704263" cy="5040312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altLang="zh-TW" sz="2800" smtClean="0"/>
              <a:t>		</a:t>
            </a:r>
            <a:r>
              <a:rPr lang="en-US" altLang="zh-TW" sz="2000" smtClean="0"/>
              <a:t>P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 = A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 </a:t>
            </a:r>
            <a:r>
              <a:rPr lang="en-US" altLang="zh-TW" sz="2000" smtClean="0">
                <a:latin typeface="標楷體" pitchFamily="65" charset="-120"/>
                <a:ea typeface="標楷體" pitchFamily="65" charset="-120"/>
              </a:rPr>
              <a:t>⊕</a:t>
            </a:r>
            <a:r>
              <a:rPr lang="en-US" altLang="zh-TW" sz="2000" smtClean="0"/>
              <a:t> B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	steady state value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G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 = A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B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	steady state value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Output sum and carry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S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 = P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 </a:t>
            </a:r>
            <a:r>
              <a:rPr lang="en-US" altLang="zh-TW" sz="2000" smtClean="0">
                <a:latin typeface="標楷體" pitchFamily="65" charset="-120"/>
                <a:ea typeface="標楷體" pitchFamily="65" charset="-120"/>
              </a:rPr>
              <a:t>⊕</a:t>
            </a:r>
            <a:r>
              <a:rPr lang="en-US" altLang="zh-TW" sz="2000" smtClean="0"/>
              <a:t> C</a:t>
            </a:r>
            <a:r>
              <a:rPr lang="en-US" altLang="zh-TW" sz="2000" baseline="-22000" smtClean="0"/>
              <a:t>i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C</a:t>
            </a:r>
            <a:r>
              <a:rPr lang="en-US" altLang="zh-TW" sz="2000" baseline="-22000" smtClean="0"/>
              <a:t>i+1</a:t>
            </a:r>
            <a:r>
              <a:rPr lang="en-US" altLang="zh-TW" sz="2000" smtClean="0"/>
              <a:t> = G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 + P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C</a:t>
            </a:r>
            <a:r>
              <a:rPr lang="en-US" altLang="zh-TW" sz="2000" baseline="-22000" smtClean="0"/>
              <a:t>i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G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 : carry generate	 P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 : carry propagate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C</a:t>
            </a:r>
            <a:r>
              <a:rPr lang="en-US" altLang="zh-TW" sz="2000" baseline="-22000" smtClean="0"/>
              <a:t>0</a:t>
            </a:r>
            <a:r>
              <a:rPr lang="en-US" altLang="zh-TW" sz="2000" smtClean="0"/>
              <a:t> = input  carry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C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 = G</a:t>
            </a:r>
            <a:r>
              <a:rPr lang="en-US" altLang="zh-TW" sz="2000" baseline="-22000" smtClean="0"/>
              <a:t>0</a:t>
            </a:r>
            <a:r>
              <a:rPr lang="en-US" altLang="zh-TW" sz="2000" smtClean="0"/>
              <a:t> + P</a:t>
            </a:r>
            <a:r>
              <a:rPr lang="en-US" altLang="zh-TW" sz="2000" baseline="-22000" smtClean="0"/>
              <a:t>0</a:t>
            </a:r>
            <a:r>
              <a:rPr lang="en-US" altLang="zh-TW" sz="2000" smtClean="0"/>
              <a:t>C</a:t>
            </a:r>
            <a:r>
              <a:rPr lang="en-US" altLang="zh-TW" sz="2000" baseline="-22000" smtClean="0"/>
              <a:t>0</a:t>
            </a:r>
            <a:endParaRPr lang="en-US" altLang="zh-TW" sz="2000" smtClean="0"/>
          </a:p>
          <a:p>
            <a:pPr>
              <a:buFont typeface="Wingdings" charset="2"/>
              <a:buNone/>
            </a:pPr>
            <a:r>
              <a:rPr lang="en-US" altLang="zh-TW" sz="2000" smtClean="0"/>
              <a:t>		C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 = G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 + P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C</a:t>
            </a:r>
            <a:r>
              <a:rPr lang="en-US" altLang="zh-TW" sz="2000" baseline="-22000" smtClean="0"/>
              <a:t>1  </a:t>
            </a:r>
            <a:r>
              <a:rPr lang="en-US" altLang="zh-TW" sz="2000" smtClean="0"/>
              <a:t>= G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 + P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G</a:t>
            </a:r>
            <a:r>
              <a:rPr lang="en-US" altLang="zh-TW" sz="2000" baseline="-22000" smtClean="0"/>
              <a:t>0</a:t>
            </a:r>
            <a:r>
              <a:rPr lang="en-US" altLang="zh-TW" sz="2000" smtClean="0"/>
              <a:t> + P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P</a:t>
            </a:r>
            <a:r>
              <a:rPr lang="en-US" altLang="zh-TW" sz="2000" baseline="-22000" smtClean="0"/>
              <a:t>0</a:t>
            </a:r>
            <a:r>
              <a:rPr lang="en-US" altLang="zh-TW" sz="2000" smtClean="0"/>
              <a:t>C</a:t>
            </a:r>
            <a:r>
              <a:rPr lang="en-US" altLang="zh-TW" sz="2000" baseline="-22000" smtClean="0"/>
              <a:t>0</a:t>
            </a:r>
            <a:endParaRPr lang="en-US" altLang="zh-TW" sz="2000" smtClean="0"/>
          </a:p>
          <a:p>
            <a:pPr>
              <a:buFont typeface="Wingdings" charset="2"/>
              <a:buNone/>
            </a:pPr>
            <a:r>
              <a:rPr lang="en-US" altLang="zh-TW" sz="2000" smtClean="0"/>
              <a:t>		C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 = G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 + P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C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 = G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 + P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G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 + P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P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G</a:t>
            </a:r>
            <a:r>
              <a:rPr lang="en-US" altLang="zh-TW" sz="2000" baseline="-22000" smtClean="0"/>
              <a:t>0</a:t>
            </a:r>
            <a:r>
              <a:rPr lang="en-US" altLang="zh-TW" sz="2000" smtClean="0"/>
              <a:t> + P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P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P</a:t>
            </a:r>
            <a:r>
              <a:rPr lang="en-US" altLang="zh-TW" sz="2000" baseline="-22000" smtClean="0"/>
              <a:t>0</a:t>
            </a:r>
            <a:r>
              <a:rPr lang="en-US" altLang="zh-TW" sz="2000" smtClean="0"/>
              <a:t>C</a:t>
            </a:r>
            <a:r>
              <a:rPr lang="en-US" altLang="zh-TW" sz="2000" baseline="-22000" smtClean="0"/>
              <a:t>0</a:t>
            </a:r>
          </a:p>
          <a:p>
            <a:pPr>
              <a:buFont typeface="Wingdings" charset="2"/>
              <a:buNone/>
            </a:pPr>
            <a:endParaRPr lang="en-US" altLang="zh-TW" sz="2800" smtClean="0"/>
          </a:p>
          <a:p>
            <a:r>
              <a:rPr lang="en-US" altLang="zh-TW" sz="2800" smtClean="0"/>
              <a:t>C</a:t>
            </a:r>
            <a:r>
              <a:rPr lang="en-US" altLang="zh-TW" sz="2800" baseline="-22000" smtClean="0"/>
              <a:t>3</a:t>
            </a:r>
            <a:r>
              <a:rPr lang="en-US" altLang="zh-TW" sz="2800" smtClean="0"/>
              <a:t> does not have to wait for C</a:t>
            </a:r>
            <a:r>
              <a:rPr lang="en-US" altLang="zh-TW" sz="2800" baseline="-22000" smtClean="0"/>
              <a:t>2</a:t>
            </a:r>
            <a:r>
              <a:rPr lang="en-US" altLang="zh-TW" sz="2800" smtClean="0"/>
              <a:t> and C</a:t>
            </a:r>
            <a:r>
              <a:rPr lang="en-US" altLang="zh-TW" sz="2800" baseline="-22000" smtClean="0"/>
              <a:t>1</a:t>
            </a:r>
            <a:r>
              <a:rPr lang="en-US" altLang="zh-TW" sz="2800" smtClean="0"/>
              <a:t> to propagate.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F13B6F-63D5-450E-A753-3E2171509FC6}" type="slidenum">
              <a:rPr lang="en-US" altLang="zh-TW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5148263" y="4437063"/>
            <a:ext cx="360362" cy="287337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2627313" y="4076700"/>
            <a:ext cx="360362" cy="2889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Rectangle 6"/>
          <p:cNvSpPr>
            <a:spLocks noChangeArrowheads="1"/>
          </p:cNvSpPr>
          <p:nvPr/>
        </p:nvSpPr>
        <p:spPr bwMode="auto">
          <a:xfrm>
            <a:off x="6443663" y="4797425"/>
            <a:ext cx="288925" cy="287338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sz="4000" smtClean="0"/>
              <a:t>Logic diagram of </a:t>
            </a:r>
            <a:br>
              <a:rPr lang="en-US" altLang="zh-TW" sz="4000" smtClean="0"/>
            </a:br>
            <a:r>
              <a:rPr lang="en-US" altLang="zh-TW" sz="4000" smtClean="0"/>
              <a:t>carry look-ahead generator</a:t>
            </a:r>
          </a:p>
        </p:txBody>
      </p:sp>
      <p:sp>
        <p:nvSpPr>
          <p:cNvPr id="27651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647700"/>
          </a:xfrm>
        </p:spPr>
        <p:txBody>
          <a:bodyPr/>
          <a:lstStyle/>
          <a:p>
            <a:r>
              <a:rPr lang="en-US" altLang="zh-TW" sz="2800" smtClean="0"/>
              <a:t>C</a:t>
            </a:r>
            <a:r>
              <a:rPr lang="en-US" altLang="zh-TW" sz="2800" baseline="-22000" smtClean="0"/>
              <a:t>3</a:t>
            </a:r>
            <a:r>
              <a:rPr lang="en-US" altLang="zh-TW" sz="2800" smtClean="0"/>
              <a:t> is propagated at the same time as C</a:t>
            </a:r>
            <a:r>
              <a:rPr lang="en-US" altLang="zh-TW" sz="2800" baseline="-22000" smtClean="0"/>
              <a:t>2</a:t>
            </a:r>
            <a:r>
              <a:rPr lang="en-US" altLang="zh-TW" sz="2800" smtClean="0"/>
              <a:t> and C</a:t>
            </a:r>
            <a:r>
              <a:rPr lang="en-US" altLang="zh-TW" sz="2800" baseline="-22000" smtClean="0"/>
              <a:t>1</a:t>
            </a:r>
            <a:r>
              <a:rPr lang="en-US" altLang="zh-TW" sz="2800" smtClean="0"/>
              <a:t>.</a:t>
            </a:r>
          </a:p>
        </p:txBody>
      </p:sp>
      <p:pic>
        <p:nvPicPr>
          <p:cNvPr id="27652" name="Picture 6" descr="AACFLOU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331913" y="1989138"/>
            <a:ext cx="6480175" cy="4535487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5E7665-7137-49AD-A48D-9DFF95DE25E0}" type="slidenum">
              <a:rPr lang="en-US" altLang="zh-TW"/>
              <a:pPr>
                <a:defRPr/>
              </a:pPr>
              <a:t>19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4-2. </a:t>
            </a:r>
            <a:r>
              <a:rPr lang="en-US" altLang="zh-TW" dirty="0" smtClean="0"/>
              <a:t>Analysis procedure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12875"/>
            <a:ext cx="8704263" cy="5184775"/>
          </a:xfrm>
        </p:spPr>
        <p:txBody>
          <a:bodyPr/>
          <a:lstStyle/>
          <a:p>
            <a:pPr marL="609600" indent="-609600">
              <a:spcAft>
                <a:spcPct val="50000"/>
              </a:spcAft>
            </a:pPr>
            <a:r>
              <a:rPr lang="en-US" altLang="zh-TW" sz="2800" smtClean="0"/>
              <a:t>To obtain the output Boolean functions from a logic diagram, proceed as follows:</a:t>
            </a:r>
          </a:p>
          <a:p>
            <a:pPr marL="609600" indent="-609600">
              <a:spcAft>
                <a:spcPct val="50000"/>
              </a:spcAft>
              <a:buFont typeface="Wingdings" charset="2"/>
              <a:buAutoNum type="arabicPeriod"/>
            </a:pPr>
            <a:r>
              <a:rPr lang="en-US" altLang="zh-TW" sz="2400" smtClean="0"/>
              <a:t>Label all gate outputs that are a function of input variables with arbitrary symbols. Determine the Boolean functions for each gate output.</a:t>
            </a:r>
          </a:p>
          <a:p>
            <a:pPr marL="609600" indent="-609600">
              <a:spcAft>
                <a:spcPct val="50000"/>
              </a:spcAft>
              <a:buFont typeface="Wingdings" charset="2"/>
              <a:buAutoNum type="arabicPeriod"/>
            </a:pPr>
            <a:r>
              <a:rPr lang="en-US" altLang="zh-TW" sz="2400" smtClean="0"/>
              <a:t>Label the gates that are a function of input variables and previously labeled gates with other arbitrary symbols. Find the Boolean functions for these gates.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9C7643-5A11-4BB7-93EB-8134E7F0F9F0}" type="slidenum">
              <a:rPr lang="en-US" altLang="zh-TW"/>
              <a:pPr>
                <a:defRPr/>
              </a:pPr>
              <a:t>2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mtClean="0"/>
              <a:t>4-bit adder with carry lookahead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647700"/>
          </a:xfrm>
        </p:spPr>
        <p:txBody>
          <a:bodyPr/>
          <a:lstStyle/>
          <a:p>
            <a:r>
              <a:rPr lang="en-US" altLang="zh-TW" sz="2400" smtClean="0"/>
              <a:t>Delay time of n-bit CLAA = XOR + (AND + OR) + XOR</a:t>
            </a:r>
          </a:p>
        </p:txBody>
      </p:sp>
      <p:pic>
        <p:nvPicPr>
          <p:cNvPr id="28676" name="Picture 7" descr="AACFLOV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908175" y="2060575"/>
            <a:ext cx="5616575" cy="4432300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F5E4D7-5832-46F4-8EFA-2DBF69643AD4}" type="slidenum">
              <a:rPr lang="en-US" altLang="zh-TW"/>
              <a:pPr>
                <a:defRPr/>
              </a:pPr>
              <a:t>20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Binary subtractor</a:t>
            </a:r>
          </a:p>
        </p:txBody>
      </p:sp>
      <p:sp>
        <p:nvSpPr>
          <p:cNvPr id="29699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574675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altLang="zh-TW" sz="2400" smtClean="0"/>
              <a:t>M = 1</a:t>
            </a:r>
            <a:r>
              <a:rPr lang="en-US" altLang="zh-TW" sz="2400" smtClean="0">
                <a:sym typeface="Wingdings" charset="2"/>
              </a:rPr>
              <a:t>subtractor	; M = 0adder</a:t>
            </a:r>
            <a:endParaRPr lang="en-US" altLang="zh-TW" sz="2400" smtClean="0"/>
          </a:p>
        </p:txBody>
      </p:sp>
      <p:pic>
        <p:nvPicPr>
          <p:cNvPr id="29700" name="Picture 5" descr="AACFLOW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2492375"/>
            <a:ext cx="7777162" cy="3889375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82DD17-D259-4158-AECB-7E5703799623}" type="slidenum">
              <a:rPr lang="en-US" altLang="zh-TW"/>
              <a:pPr>
                <a:defRPr/>
              </a:pPr>
              <a:t>21</a:t>
            </a:fld>
            <a:endParaRPr lang="en-US" altLang="zh-TW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Overflow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84313"/>
            <a:ext cx="8704262" cy="3382962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ct val="40000"/>
              </a:spcAft>
            </a:pPr>
            <a:r>
              <a:rPr lang="en-US" altLang="zh-TW" sz="2400" smtClean="0"/>
              <a:t>It is </a:t>
            </a:r>
            <a:r>
              <a:rPr lang="en-US" altLang="zh-TW" sz="2400" smtClean="0">
                <a:solidFill>
                  <a:srgbClr val="00FF00"/>
                </a:solidFill>
              </a:rPr>
              <a:t>worth</a:t>
            </a:r>
            <a:r>
              <a:rPr lang="en-US" altLang="zh-TW" sz="2400" smtClean="0"/>
              <a:t> noting Fig.4-13 that binary numbers in the </a:t>
            </a:r>
            <a:r>
              <a:rPr lang="en-US" altLang="zh-TW" sz="2400" smtClean="0">
                <a:solidFill>
                  <a:schemeClr val="hlink"/>
                </a:solidFill>
              </a:rPr>
              <a:t>signed-complement system are added and subtracted</a:t>
            </a:r>
            <a:r>
              <a:rPr lang="en-US" altLang="zh-TW" sz="2400" smtClean="0"/>
              <a:t> by the same basic addition and subtraction rules </a:t>
            </a:r>
            <a:r>
              <a:rPr lang="en-US" altLang="zh-TW" sz="2400" smtClean="0">
                <a:solidFill>
                  <a:srgbClr val="FF0066"/>
                </a:solidFill>
              </a:rPr>
              <a:t>as unsigned numbers</a:t>
            </a:r>
            <a:r>
              <a:rPr lang="en-US" altLang="zh-TW" sz="2400" smtClean="0"/>
              <a:t>.</a:t>
            </a:r>
          </a:p>
          <a:p>
            <a:pPr>
              <a:lnSpc>
                <a:spcPct val="120000"/>
              </a:lnSpc>
              <a:spcAft>
                <a:spcPct val="40000"/>
              </a:spcAft>
            </a:pPr>
            <a:r>
              <a:rPr lang="en-US" altLang="zh-TW" sz="2400" smtClean="0"/>
              <a:t>Overflow is a problem in digital computers because the number of bits that hold the number is finite and a result that contains n+1 bits cannot be accommodated.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5E7B8-164B-4C81-A534-296BA3B38E06}" type="slidenum">
              <a:rPr lang="en-US" altLang="zh-TW"/>
              <a:pPr>
                <a:defRPr/>
              </a:pPr>
              <a:t>22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mtClean="0"/>
              <a:t>Overflow on signed and unsigned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341438"/>
            <a:ext cx="8704263" cy="511175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ct val="40000"/>
              </a:spcAft>
            </a:pPr>
            <a:r>
              <a:rPr lang="en-US" altLang="zh-TW" sz="2400" smtClean="0"/>
              <a:t>When two </a:t>
            </a:r>
            <a:r>
              <a:rPr lang="en-US" altLang="zh-TW" sz="2400" smtClean="0">
                <a:solidFill>
                  <a:srgbClr val="FF0066"/>
                </a:solidFill>
              </a:rPr>
              <a:t>unsigned</a:t>
            </a:r>
            <a:r>
              <a:rPr lang="en-US" altLang="zh-TW" sz="2400" smtClean="0"/>
              <a:t> numbers are added, an overflow is detected from the </a:t>
            </a:r>
            <a:r>
              <a:rPr lang="en-US" altLang="zh-TW" sz="2400" smtClean="0">
                <a:solidFill>
                  <a:schemeClr val="hlink"/>
                </a:solidFill>
              </a:rPr>
              <a:t>end carry out of the MSB position</a:t>
            </a:r>
            <a:r>
              <a:rPr lang="en-US" altLang="zh-TW" sz="2400" smtClean="0"/>
              <a:t>.</a:t>
            </a:r>
          </a:p>
          <a:p>
            <a:pPr>
              <a:lnSpc>
                <a:spcPct val="120000"/>
              </a:lnSpc>
              <a:spcAft>
                <a:spcPct val="40000"/>
              </a:spcAft>
            </a:pPr>
            <a:r>
              <a:rPr lang="en-US" altLang="zh-TW" sz="2400" smtClean="0"/>
              <a:t>When two </a:t>
            </a:r>
            <a:r>
              <a:rPr lang="en-US" altLang="zh-TW" sz="2400" smtClean="0">
                <a:solidFill>
                  <a:srgbClr val="FF0066"/>
                </a:solidFill>
              </a:rPr>
              <a:t>signed</a:t>
            </a:r>
            <a:r>
              <a:rPr lang="en-US" altLang="zh-TW" sz="2400" smtClean="0"/>
              <a:t> numbers are added, the sign bit is treated as part of the number and the end carry does not indicate an overflow.</a:t>
            </a:r>
          </a:p>
          <a:p>
            <a:pPr>
              <a:lnSpc>
                <a:spcPct val="120000"/>
              </a:lnSpc>
              <a:spcAft>
                <a:spcPct val="40000"/>
              </a:spcAft>
            </a:pPr>
            <a:r>
              <a:rPr lang="en-US" altLang="zh-TW" sz="2400" smtClean="0"/>
              <a:t>An </a:t>
            </a:r>
            <a:r>
              <a:rPr lang="en-US" altLang="zh-TW" sz="2400" smtClean="0">
                <a:solidFill>
                  <a:schemeClr val="hlink"/>
                </a:solidFill>
              </a:rPr>
              <a:t>overflow cann</a:t>
            </a:r>
            <a:r>
              <a:rPr lang="en-US" altLang="zh-TW" sz="2400" smtClean="0">
                <a:solidFill>
                  <a:schemeClr val="hlink"/>
                </a:solidFill>
                <a:latin typeface="Arial" charset="0"/>
              </a:rPr>
              <a:t>’</a:t>
            </a:r>
            <a:r>
              <a:rPr lang="en-US" altLang="zh-TW" sz="2400" smtClean="0">
                <a:solidFill>
                  <a:schemeClr val="hlink"/>
                </a:solidFill>
              </a:rPr>
              <a:t>t occur</a:t>
            </a:r>
            <a:r>
              <a:rPr lang="en-US" altLang="zh-TW" sz="2400" smtClean="0"/>
              <a:t> after an addition if one number is </a:t>
            </a:r>
            <a:r>
              <a:rPr lang="en-US" altLang="zh-TW" sz="2400" smtClean="0">
                <a:solidFill>
                  <a:srgbClr val="FF0066"/>
                </a:solidFill>
              </a:rPr>
              <a:t>positive</a:t>
            </a:r>
            <a:r>
              <a:rPr lang="en-US" altLang="zh-TW" sz="2400" smtClean="0"/>
              <a:t> and the other is </a:t>
            </a:r>
            <a:r>
              <a:rPr lang="en-US" altLang="zh-TW" sz="2400" smtClean="0">
                <a:solidFill>
                  <a:srgbClr val="FF0066"/>
                </a:solidFill>
              </a:rPr>
              <a:t>negative</a:t>
            </a:r>
            <a:r>
              <a:rPr lang="en-US" altLang="zh-TW" sz="2400" smtClean="0"/>
              <a:t>.</a:t>
            </a:r>
          </a:p>
          <a:p>
            <a:pPr>
              <a:lnSpc>
                <a:spcPct val="120000"/>
              </a:lnSpc>
              <a:spcAft>
                <a:spcPct val="40000"/>
              </a:spcAft>
            </a:pPr>
            <a:r>
              <a:rPr lang="en-US" altLang="zh-TW" sz="2400" smtClean="0"/>
              <a:t>An overflow may occur if the two numbers added are both positive or both negative.</a:t>
            </a:r>
          </a:p>
          <a:p>
            <a:endParaRPr lang="en-US" altLang="zh-TW" sz="2400" smtClean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0B615-3FCB-40BF-A83E-741CB5284F5F}" type="slidenum">
              <a:rPr lang="en-US" altLang="zh-TW"/>
              <a:pPr>
                <a:defRPr/>
              </a:pPr>
              <a:t>23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4-5 Decimal adder</a:t>
            </a: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574675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altLang="zh-TW" sz="2400" smtClean="0"/>
              <a:t>BCD adder can</a:t>
            </a:r>
            <a:r>
              <a:rPr lang="en-US" altLang="zh-TW" sz="2400" smtClean="0">
                <a:latin typeface="Arial" charset="0"/>
              </a:rPr>
              <a:t>’</a:t>
            </a:r>
            <a:r>
              <a:rPr lang="en-US" altLang="zh-TW" sz="2400" smtClean="0"/>
              <a:t>t exceed 9 on each input digit. K is the carry.</a:t>
            </a:r>
          </a:p>
        </p:txBody>
      </p:sp>
      <p:pic>
        <p:nvPicPr>
          <p:cNvPr id="32772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bright="18000" contrast="24000"/>
          </a:blip>
          <a:srcRect/>
          <a:stretch>
            <a:fillRect/>
          </a:stretch>
        </p:blipFill>
        <p:spPr>
          <a:xfrm>
            <a:off x="250825" y="1989138"/>
            <a:ext cx="8704263" cy="4608512"/>
          </a:xfrm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E73B55-600C-4ED5-9103-22FAD9F07F81}" type="slidenum">
              <a:rPr lang="en-US" altLang="zh-TW"/>
              <a:pPr>
                <a:defRPr/>
              </a:pPr>
              <a:t>24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Rules of BCD adder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341438"/>
            <a:ext cx="8704263" cy="489585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ct val="30000"/>
              </a:spcAft>
            </a:pPr>
            <a:r>
              <a:rPr lang="en-US" altLang="zh-TW" sz="2400" smtClean="0"/>
              <a:t>When the binary sum is </a:t>
            </a:r>
            <a:r>
              <a:rPr lang="en-US" altLang="zh-TW" sz="2400" smtClean="0">
                <a:solidFill>
                  <a:srgbClr val="FF0066"/>
                </a:solidFill>
              </a:rPr>
              <a:t>greater than 1001</a:t>
            </a:r>
            <a:r>
              <a:rPr lang="en-US" altLang="zh-TW" sz="2400" smtClean="0"/>
              <a:t>, we obtain a </a:t>
            </a:r>
            <a:r>
              <a:rPr lang="en-US" altLang="zh-TW" sz="2400" smtClean="0">
                <a:solidFill>
                  <a:srgbClr val="00FF00"/>
                </a:solidFill>
              </a:rPr>
              <a:t>non-valid BCD</a:t>
            </a:r>
            <a:r>
              <a:rPr lang="en-US" altLang="zh-TW" sz="2400" smtClean="0"/>
              <a:t> representation.</a:t>
            </a:r>
          </a:p>
          <a:p>
            <a:pPr>
              <a:lnSpc>
                <a:spcPct val="120000"/>
              </a:lnSpc>
              <a:spcAft>
                <a:spcPct val="30000"/>
              </a:spcAft>
            </a:pPr>
            <a:r>
              <a:rPr lang="en-US" altLang="zh-TW" sz="2400" smtClean="0"/>
              <a:t>The </a:t>
            </a:r>
            <a:r>
              <a:rPr lang="en-US" altLang="zh-TW" sz="2400" smtClean="0">
                <a:solidFill>
                  <a:schemeClr val="hlink"/>
                </a:solidFill>
              </a:rPr>
              <a:t>addition of binary 6(0110)</a:t>
            </a:r>
            <a:r>
              <a:rPr lang="en-US" altLang="zh-TW" sz="2400" smtClean="0"/>
              <a:t> to the binary sum </a:t>
            </a:r>
            <a:r>
              <a:rPr lang="en-US" altLang="zh-TW" sz="2400" smtClean="0">
                <a:solidFill>
                  <a:schemeClr val="hlink"/>
                </a:solidFill>
              </a:rPr>
              <a:t>converts it to the correct BCD</a:t>
            </a:r>
            <a:r>
              <a:rPr lang="en-US" altLang="zh-TW" sz="2400" smtClean="0"/>
              <a:t> representation and also produces an output carry as required.</a:t>
            </a:r>
          </a:p>
          <a:p>
            <a:pPr>
              <a:lnSpc>
                <a:spcPct val="120000"/>
              </a:lnSpc>
              <a:spcAft>
                <a:spcPct val="30000"/>
              </a:spcAft>
            </a:pPr>
            <a:r>
              <a:rPr lang="en-US" altLang="zh-TW" sz="2400" smtClean="0"/>
              <a:t>To distinguish them from binary 1000 and 1001, which also have a 1 in position Z</a:t>
            </a:r>
            <a:r>
              <a:rPr lang="en-US" altLang="zh-TW" sz="2400" baseline="-22000" smtClean="0"/>
              <a:t>8</a:t>
            </a:r>
            <a:r>
              <a:rPr lang="en-US" altLang="zh-TW" sz="2400" smtClean="0"/>
              <a:t>, we specify further that either Z</a:t>
            </a:r>
            <a:r>
              <a:rPr lang="en-US" altLang="zh-TW" sz="2400" baseline="-22000" smtClean="0"/>
              <a:t>4</a:t>
            </a:r>
            <a:r>
              <a:rPr lang="en-US" altLang="zh-TW" sz="2400" smtClean="0"/>
              <a:t> or Z</a:t>
            </a:r>
            <a:r>
              <a:rPr lang="en-US" altLang="zh-TW" sz="2400" baseline="-22000" smtClean="0"/>
              <a:t>2</a:t>
            </a:r>
            <a:r>
              <a:rPr lang="en-US" altLang="zh-TW" sz="2400" smtClean="0"/>
              <a:t> must have a 1.</a:t>
            </a:r>
          </a:p>
          <a:p>
            <a:pPr>
              <a:buFont typeface="Wingdings" charset="2"/>
              <a:buNone/>
            </a:pPr>
            <a:r>
              <a:rPr lang="en-US" altLang="zh-TW" sz="2400" smtClean="0"/>
              <a:t>				C = K + Z</a:t>
            </a:r>
            <a:r>
              <a:rPr lang="en-US" altLang="zh-TW" sz="2400" baseline="-22000" smtClean="0"/>
              <a:t>8</a:t>
            </a:r>
            <a:r>
              <a:rPr lang="en-US" altLang="zh-TW" sz="2400" smtClean="0"/>
              <a:t>Z</a:t>
            </a:r>
            <a:r>
              <a:rPr lang="en-US" altLang="zh-TW" sz="2400" baseline="-22000" smtClean="0"/>
              <a:t>4</a:t>
            </a:r>
            <a:r>
              <a:rPr lang="en-US" altLang="zh-TW" sz="2400" smtClean="0"/>
              <a:t> + Z</a:t>
            </a:r>
            <a:r>
              <a:rPr lang="en-US" altLang="zh-TW" sz="2400" baseline="-22000" smtClean="0"/>
              <a:t>8</a:t>
            </a:r>
            <a:r>
              <a:rPr lang="en-US" altLang="zh-TW" sz="2400" smtClean="0"/>
              <a:t>Z</a:t>
            </a:r>
            <a:r>
              <a:rPr lang="en-US" altLang="zh-TW" sz="2400" baseline="-22000" smtClean="0"/>
              <a:t>2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D29300-590C-48EC-805C-F05FE20DB65D}" type="slidenum">
              <a:rPr lang="en-US" altLang="zh-TW"/>
              <a:pPr>
                <a:defRPr/>
              </a:pPr>
              <a:t>25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Implementation of BCD adder</a:t>
            </a:r>
          </a:p>
        </p:txBody>
      </p:sp>
      <p:sp>
        <p:nvSpPr>
          <p:cNvPr id="3481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3313113" cy="5183187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ct val="30000"/>
              </a:spcAft>
            </a:pPr>
            <a:r>
              <a:rPr lang="en-US" altLang="zh-TW" sz="2400" smtClean="0"/>
              <a:t>A decimal parallel adder that adds n decimal digits needs n BCD adder stages.</a:t>
            </a:r>
          </a:p>
          <a:p>
            <a:pPr>
              <a:lnSpc>
                <a:spcPct val="120000"/>
              </a:lnSpc>
              <a:spcAft>
                <a:spcPct val="30000"/>
              </a:spcAft>
            </a:pPr>
            <a:r>
              <a:rPr lang="en-US" altLang="zh-TW" sz="2400" smtClean="0"/>
              <a:t>The </a:t>
            </a:r>
            <a:r>
              <a:rPr lang="en-US" altLang="zh-TW" sz="2400" smtClean="0">
                <a:solidFill>
                  <a:srgbClr val="00FF00"/>
                </a:solidFill>
              </a:rPr>
              <a:t>output carry from one stage</a:t>
            </a:r>
            <a:r>
              <a:rPr lang="en-US" altLang="zh-TW" sz="2400" smtClean="0"/>
              <a:t> must </a:t>
            </a:r>
            <a:r>
              <a:rPr lang="en-US" altLang="zh-TW" sz="2400" smtClean="0">
                <a:solidFill>
                  <a:schemeClr val="hlink"/>
                </a:solidFill>
              </a:rPr>
              <a:t>be connected</a:t>
            </a:r>
            <a:r>
              <a:rPr lang="en-US" altLang="zh-TW" sz="2400" smtClean="0"/>
              <a:t> to the input carry of the next higher-order stage.</a:t>
            </a:r>
          </a:p>
        </p:txBody>
      </p:sp>
      <p:pic>
        <p:nvPicPr>
          <p:cNvPr id="34820" name="Picture 7" descr="AACFLOX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995738" y="1484313"/>
            <a:ext cx="4959350" cy="5089525"/>
          </a:xfrm>
          <a:noFill/>
        </p:spPr>
      </p:pic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E9678E-C44D-4294-8C0C-9A1002088167}" type="slidenum">
              <a:rPr lang="en-US" altLang="zh-TW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34822" name="Text Box 9"/>
          <p:cNvSpPr txBox="1">
            <a:spLocks noChangeArrowheads="1"/>
          </p:cNvSpPr>
          <p:nvPr/>
        </p:nvSpPr>
        <p:spPr bwMode="auto">
          <a:xfrm>
            <a:off x="4067175" y="4076700"/>
            <a:ext cx="7064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If =1</a:t>
            </a:r>
          </a:p>
        </p:txBody>
      </p:sp>
      <p:sp>
        <p:nvSpPr>
          <p:cNvPr id="34823" name="Text Box 10"/>
          <p:cNvSpPr txBox="1">
            <a:spLocks noChangeArrowheads="1"/>
          </p:cNvSpPr>
          <p:nvPr/>
        </p:nvSpPr>
        <p:spPr bwMode="auto">
          <a:xfrm>
            <a:off x="6011863" y="4941888"/>
            <a:ext cx="685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0110</a:t>
            </a:r>
          </a:p>
        </p:txBody>
      </p:sp>
      <p:sp>
        <p:nvSpPr>
          <p:cNvPr id="34824" name="AutoShape 11"/>
          <p:cNvSpPr>
            <a:spLocks/>
          </p:cNvSpPr>
          <p:nvPr/>
        </p:nvSpPr>
        <p:spPr bwMode="auto">
          <a:xfrm rot="5400000">
            <a:off x="6264275" y="4473575"/>
            <a:ext cx="73025" cy="720725"/>
          </a:xfrm>
          <a:prstGeom prst="leftBrace">
            <a:avLst>
              <a:gd name="adj1" fmla="val 8224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AutoShape 12"/>
          <p:cNvSpPr>
            <a:spLocks/>
          </p:cNvSpPr>
          <p:nvPr/>
        </p:nvSpPr>
        <p:spPr bwMode="auto">
          <a:xfrm rot="5400000">
            <a:off x="7272338" y="4184650"/>
            <a:ext cx="144462" cy="1081088"/>
          </a:xfrm>
          <a:prstGeom prst="leftBrace">
            <a:avLst>
              <a:gd name="adj1" fmla="val 6236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4-6. Binary multiplier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647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000" smtClean="0"/>
              <a:t>Usually there are </a:t>
            </a:r>
            <a:r>
              <a:rPr lang="en-US" altLang="zh-TW" sz="2000" smtClean="0">
                <a:solidFill>
                  <a:schemeClr val="hlink"/>
                </a:solidFill>
              </a:rPr>
              <a:t>more bits</a:t>
            </a:r>
            <a:r>
              <a:rPr lang="en-US" altLang="zh-TW" sz="2000" smtClean="0"/>
              <a:t> in the partial products and it is necessary to use </a:t>
            </a:r>
            <a:r>
              <a:rPr lang="en-US" altLang="zh-TW" sz="2000" smtClean="0">
                <a:solidFill>
                  <a:schemeClr val="hlink"/>
                </a:solidFill>
              </a:rPr>
              <a:t>full adders</a:t>
            </a:r>
            <a:r>
              <a:rPr lang="en-US" altLang="zh-TW" sz="2000" smtClean="0"/>
              <a:t> to produce the sum of the partial products.</a:t>
            </a:r>
          </a:p>
        </p:txBody>
      </p:sp>
      <p:pic>
        <p:nvPicPr>
          <p:cNvPr id="35844" name="Picture 6" descr="AACFLOY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971550" y="2133600"/>
            <a:ext cx="7345363" cy="4464050"/>
          </a:xfrm>
          <a:noFill/>
        </p:spPr>
      </p:pic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54C18-059F-44B0-B04B-C0C8AC9251D1}" type="slidenum">
              <a:rPr lang="en-US" altLang="zh-TW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 flipV="1">
            <a:off x="3276600" y="227647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auto">
          <a:xfrm flipH="1" flipV="1">
            <a:off x="2627313" y="2276475"/>
            <a:ext cx="64928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3419475" y="2205038"/>
            <a:ext cx="7191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hlink"/>
                </a:solidFill>
              </a:rPr>
              <a:t>And</a:t>
            </a:r>
          </a:p>
        </p:txBody>
      </p:sp>
      <p:sp>
        <p:nvSpPr>
          <p:cNvPr id="75786" name="Rectangle 10"/>
          <p:cNvSpPr>
            <a:spLocks noChangeArrowheads="1"/>
          </p:cNvSpPr>
          <p:nvPr/>
        </p:nvSpPr>
        <p:spPr bwMode="auto">
          <a:xfrm>
            <a:off x="2195513" y="2781300"/>
            <a:ext cx="576262" cy="576263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87" name="Rectangle 11"/>
          <p:cNvSpPr>
            <a:spLocks noChangeArrowheads="1"/>
          </p:cNvSpPr>
          <p:nvPr/>
        </p:nvSpPr>
        <p:spPr bwMode="auto">
          <a:xfrm>
            <a:off x="1403350" y="3068638"/>
            <a:ext cx="647700" cy="2889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88" name="Line 12"/>
          <p:cNvSpPr>
            <a:spLocks noChangeShapeType="1"/>
          </p:cNvSpPr>
          <p:nvPr/>
        </p:nvSpPr>
        <p:spPr bwMode="auto">
          <a:xfrm>
            <a:off x="2771775" y="3357563"/>
            <a:ext cx="3960813" cy="18716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5789" name="Line 13"/>
          <p:cNvSpPr>
            <a:spLocks noChangeShapeType="1"/>
          </p:cNvSpPr>
          <p:nvPr/>
        </p:nvSpPr>
        <p:spPr bwMode="auto">
          <a:xfrm>
            <a:off x="2051050" y="3357563"/>
            <a:ext cx="3529013" cy="18002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3" grpId="0" animBg="1"/>
      <p:bldP spid="75784" grpId="0" animBg="1"/>
      <p:bldP spid="75785" grpId="0"/>
      <p:bldP spid="75786" grpId="0" animBg="1"/>
      <p:bldP spid="75787" grpId="0" animBg="1"/>
      <p:bldP spid="75788" grpId="0" animBg="1"/>
      <p:bldP spid="7578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4-bit by 3-bit binary multiplier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ct val="30000"/>
              </a:spcAft>
            </a:pPr>
            <a:r>
              <a:rPr lang="en-US" altLang="zh-TW" sz="2400" smtClean="0"/>
              <a:t>For </a:t>
            </a:r>
            <a:r>
              <a:rPr lang="en-US" altLang="zh-TW" sz="2400" smtClean="0">
                <a:solidFill>
                  <a:srgbClr val="00FF00"/>
                </a:solidFill>
              </a:rPr>
              <a:t>J multiplier</a:t>
            </a:r>
            <a:r>
              <a:rPr lang="en-US" altLang="zh-TW" sz="2400" smtClean="0"/>
              <a:t> bits and </a:t>
            </a:r>
            <a:r>
              <a:rPr lang="en-US" altLang="zh-TW" sz="2400" smtClean="0">
                <a:solidFill>
                  <a:srgbClr val="00FF00"/>
                </a:solidFill>
              </a:rPr>
              <a:t>K multiplicand</a:t>
            </a:r>
            <a:r>
              <a:rPr lang="en-US" altLang="zh-TW" sz="2400" smtClean="0"/>
              <a:t> bits we need </a:t>
            </a:r>
            <a:r>
              <a:rPr lang="en-US" altLang="zh-TW" sz="2400" smtClean="0">
                <a:solidFill>
                  <a:schemeClr val="hlink"/>
                </a:solidFill>
              </a:rPr>
              <a:t>(J X K)</a:t>
            </a:r>
            <a:r>
              <a:rPr lang="en-US" altLang="zh-TW" sz="2400" smtClean="0"/>
              <a:t> AND gates and </a:t>
            </a:r>
            <a:r>
              <a:rPr lang="en-US" altLang="zh-TW" sz="2400" smtClean="0">
                <a:solidFill>
                  <a:schemeClr val="hlink"/>
                </a:solidFill>
              </a:rPr>
              <a:t>(J − 1) K-bit adders</a:t>
            </a:r>
            <a:r>
              <a:rPr lang="en-US" altLang="zh-TW" sz="2400" smtClean="0"/>
              <a:t> to produce a product of J+K bits.</a:t>
            </a:r>
          </a:p>
          <a:p>
            <a:pPr>
              <a:lnSpc>
                <a:spcPct val="120000"/>
              </a:lnSpc>
              <a:spcAft>
                <a:spcPct val="30000"/>
              </a:spcAft>
            </a:pPr>
            <a:r>
              <a:rPr lang="en-US" altLang="zh-TW" sz="2400" smtClean="0"/>
              <a:t>K=4 and J=3, we need 12 AND gates and two 4-bit adders.</a:t>
            </a:r>
          </a:p>
        </p:txBody>
      </p:sp>
      <p:pic>
        <p:nvPicPr>
          <p:cNvPr id="36868" name="Picture 6" descr="AACFLOZ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903788" y="1341438"/>
            <a:ext cx="3825875" cy="4791075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16681-085B-48E2-AF41-0C2720C91FE1}" type="slidenum">
              <a:rPr lang="en-US" altLang="zh-TW"/>
              <a:pPr>
                <a:defRPr/>
              </a:pPr>
              <a:t>28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4-7. Magnitude comparator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4033838" cy="4967287"/>
          </a:xfrm>
        </p:spPr>
        <p:txBody>
          <a:bodyPr/>
          <a:lstStyle/>
          <a:p>
            <a:r>
              <a:rPr lang="en-US" altLang="zh-TW" sz="2000" smtClean="0"/>
              <a:t>The </a:t>
            </a:r>
            <a:r>
              <a:rPr lang="en-US" altLang="zh-TW" sz="2000" smtClean="0">
                <a:solidFill>
                  <a:srgbClr val="00FF00"/>
                </a:solidFill>
              </a:rPr>
              <a:t>equality relation of each pair of bits</a:t>
            </a:r>
            <a:r>
              <a:rPr lang="en-US" altLang="zh-TW" sz="2000" smtClean="0"/>
              <a:t> can be expressed logically with an </a:t>
            </a:r>
            <a:r>
              <a:rPr lang="en-US" altLang="zh-TW" sz="2000" smtClean="0">
                <a:solidFill>
                  <a:schemeClr val="hlink"/>
                </a:solidFill>
              </a:rPr>
              <a:t>exclusive-NOR</a:t>
            </a:r>
            <a:r>
              <a:rPr lang="en-US" altLang="zh-TW" sz="2000" smtClean="0"/>
              <a:t> function as: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	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A = A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A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A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A</a:t>
            </a:r>
            <a:r>
              <a:rPr lang="en-US" altLang="zh-TW" sz="2000" baseline="-22000" smtClean="0"/>
              <a:t>0</a:t>
            </a:r>
            <a:r>
              <a:rPr lang="en-US" altLang="zh-TW" sz="2000" smtClean="0"/>
              <a:t> ; B = B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B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B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B</a:t>
            </a:r>
            <a:r>
              <a:rPr lang="en-US" altLang="zh-TW" sz="2000" baseline="-22000" smtClean="0"/>
              <a:t>0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	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x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=A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B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+A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’B</a:t>
            </a:r>
            <a:r>
              <a:rPr lang="en-US" altLang="zh-TW" sz="2000" baseline="-22000" smtClean="0"/>
              <a:t>i</a:t>
            </a:r>
            <a:r>
              <a:rPr lang="en-US" altLang="zh-TW" sz="2000" smtClean="0"/>
              <a:t>’	  for i = 0, 1, 2, 3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(A = B) = x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x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x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x</a:t>
            </a:r>
            <a:r>
              <a:rPr lang="en-US" altLang="zh-TW" sz="2000" baseline="-22000" smtClean="0"/>
              <a:t>0</a:t>
            </a:r>
          </a:p>
        </p:txBody>
      </p:sp>
      <p:pic>
        <p:nvPicPr>
          <p:cNvPr id="37892" name="Picture 5" descr="AACFLPA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427538" y="1628775"/>
            <a:ext cx="4492625" cy="4776788"/>
          </a:xfr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CE3F56-45EB-45D8-89FD-A8AE4E0C65D1}" type="slidenum">
              <a:rPr lang="en-US" altLang="zh-TW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8459788" y="5589588"/>
            <a:ext cx="504825" cy="503237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4-2. </a:t>
            </a:r>
            <a:r>
              <a:rPr lang="en-US" altLang="zh-TW" dirty="0" smtClean="0"/>
              <a:t>Analysis procedure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700213"/>
            <a:ext cx="8704263" cy="3384550"/>
          </a:xfrm>
        </p:spPr>
        <p:txBody>
          <a:bodyPr/>
          <a:lstStyle/>
          <a:p>
            <a:pPr marL="609600" indent="-609600">
              <a:spcAft>
                <a:spcPct val="50000"/>
              </a:spcAft>
              <a:buFont typeface="Wingdings" charset="2"/>
              <a:buAutoNum type="arabicPeriod" startAt="3"/>
            </a:pPr>
            <a:r>
              <a:rPr lang="en-US" altLang="zh-TW" sz="2400" smtClean="0"/>
              <a:t>Repeat the process outlined in step 2 until the outputs of the circuit are obtained.</a:t>
            </a:r>
          </a:p>
          <a:p>
            <a:pPr marL="609600" indent="-609600">
              <a:spcAft>
                <a:spcPct val="50000"/>
              </a:spcAft>
              <a:buFont typeface="Wingdings" charset="2"/>
              <a:buAutoNum type="arabicPeriod" startAt="3"/>
            </a:pPr>
            <a:r>
              <a:rPr lang="en-US" altLang="zh-TW" sz="2400" smtClean="0"/>
              <a:t>By repeated substitution of previously defined functions, obtain the output Boolean functions in terms of input variables.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C8C9D3-63E3-443A-9222-9FEE0DC724A5}" type="slidenum">
              <a:rPr lang="en-US" altLang="zh-TW"/>
              <a:pPr>
                <a:defRPr/>
              </a:pPr>
              <a:t>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Magnitude comparator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4249738" cy="511175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ct val="30000"/>
              </a:spcAft>
            </a:pPr>
            <a:r>
              <a:rPr lang="en-US" altLang="zh-TW" sz="2000" smtClean="0"/>
              <a:t>We </a:t>
            </a:r>
            <a:r>
              <a:rPr lang="en-US" altLang="zh-TW" sz="2000" smtClean="0">
                <a:solidFill>
                  <a:schemeClr val="hlink"/>
                </a:solidFill>
              </a:rPr>
              <a:t>inspect the relative magnitudes of pairs of MSB</a:t>
            </a:r>
            <a:r>
              <a:rPr lang="en-US" altLang="zh-TW" sz="2000" smtClean="0"/>
              <a:t>. If equal, we compare the next lower significant pair of digits until a pair of unequal digits is reached.</a:t>
            </a:r>
          </a:p>
          <a:p>
            <a:pPr>
              <a:lnSpc>
                <a:spcPct val="120000"/>
              </a:lnSpc>
              <a:spcAft>
                <a:spcPct val="30000"/>
              </a:spcAft>
            </a:pPr>
            <a:r>
              <a:rPr lang="en-US" altLang="zh-TW" sz="2000" smtClean="0"/>
              <a:t>If the corresponding digit of A is 1 and that of B is 0, we conclude that A&gt;B.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(A&gt;B)=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A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B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+x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A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B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+x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x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A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B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+x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x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x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A</a:t>
            </a:r>
            <a:r>
              <a:rPr lang="en-US" altLang="zh-TW" sz="2000" baseline="-22000" smtClean="0"/>
              <a:t>0</a:t>
            </a:r>
            <a:r>
              <a:rPr lang="en-US" altLang="zh-TW" sz="2000" smtClean="0"/>
              <a:t>B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baseline="-22000" smtClean="0"/>
              <a:t>0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(A&lt;B)=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A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B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+x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A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B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+x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x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A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B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+x</a:t>
            </a:r>
            <a:r>
              <a:rPr lang="en-US" altLang="zh-TW" sz="2000" baseline="-22000" smtClean="0"/>
              <a:t>3</a:t>
            </a:r>
            <a:r>
              <a:rPr lang="en-US" altLang="zh-TW" sz="2000" smtClean="0"/>
              <a:t>x</a:t>
            </a:r>
            <a:r>
              <a:rPr lang="en-US" altLang="zh-TW" sz="2000" baseline="-22000" smtClean="0"/>
              <a:t>2</a:t>
            </a:r>
            <a:r>
              <a:rPr lang="en-US" altLang="zh-TW" sz="2000" smtClean="0"/>
              <a:t>x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A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baseline="-22000" smtClean="0"/>
              <a:t>0</a:t>
            </a:r>
            <a:r>
              <a:rPr lang="en-US" altLang="zh-TW" sz="2000" smtClean="0"/>
              <a:t>B</a:t>
            </a:r>
            <a:r>
              <a:rPr lang="en-US" altLang="zh-TW" sz="2000" baseline="-22000" smtClean="0"/>
              <a:t>0</a:t>
            </a:r>
          </a:p>
        </p:txBody>
      </p:sp>
      <p:pic>
        <p:nvPicPr>
          <p:cNvPr id="38916" name="Picture 5" descr="AACFLPA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678363" y="1349375"/>
            <a:ext cx="4276725" cy="4775200"/>
          </a:xfr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3531DC-7C15-4785-B8F4-820C36376B7A}" type="slidenum">
              <a:rPr lang="en-US" altLang="zh-TW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8532813" y="3429000"/>
            <a:ext cx="431800" cy="1944688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4-8. Decoders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ct val="30000"/>
              </a:spcAft>
            </a:pPr>
            <a:r>
              <a:rPr lang="en-US" altLang="zh-TW" sz="2800" smtClean="0"/>
              <a:t>The decoder is called n-to-m-line decoder, where m≤2</a:t>
            </a:r>
            <a:r>
              <a:rPr lang="en-US" altLang="zh-TW" sz="2800" baseline="36000" smtClean="0"/>
              <a:t>n</a:t>
            </a:r>
            <a:r>
              <a:rPr lang="en-US" altLang="zh-TW" sz="2800" smtClean="0"/>
              <a:t> .</a:t>
            </a:r>
          </a:p>
          <a:p>
            <a:pPr>
              <a:lnSpc>
                <a:spcPct val="110000"/>
              </a:lnSpc>
              <a:spcAft>
                <a:spcPct val="30000"/>
              </a:spcAft>
            </a:pPr>
            <a:r>
              <a:rPr lang="en-US" altLang="zh-TW" sz="2800" smtClean="0"/>
              <a:t>the decoder is also used in conjunction with other code converters such as a BCD-to-seven_segment decoder.</a:t>
            </a:r>
          </a:p>
          <a:p>
            <a:pPr>
              <a:lnSpc>
                <a:spcPct val="110000"/>
              </a:lnSpc>
              <a:spcAft>
                <a:spcPct val="30000"/>
              </a:spcAft>
            </a:pPr>
            <a:r>
              <a:rPr lang="en-US" altLang="zh-TW" sz="2800" smtClean="0"/>
              <a:t>3-to-8 line decoder: For each possible input combination, there are seven outputs that are equal to 0 and only one that is equal to 1.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65997-9266-4318-946D-BB1448AE4CAC}" type="slidenum">
              <a:rPr lang="en-US" altLang="zh-TW"/>
              <a:pPr>
                <a:defRPr/>
              </a:pPr>
              <a:t>31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mtClean="0"/>
              <a:t>Implementation and truth table</a:t>
            </a:r>
          </a:p>
        </p:txBody>
      </p:sp>
      <p:pic>
        <p:nvPicPr>
          <p:cNvPr id="40963" name="Picture 6" descr="AACFLPB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0825" y="1700213"/>
            <a:ext cx="4176713" cy="4640262"/>
          </a:xfrm>
          <a:noFill/>
        </p:spPr>
      </p:pic>
      <p:pic>
        <p:nvPicPr>
          <p:cNvPr id="40964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lum bright="6000" contrast="18000"/>
          </a:blip>
          <a:srcRect/>
          <a:stretch>
            <a:fillRect/>
          </a:stretch>
        </p:blipFill>
        <p:spPr>
          <a:xfrm>
            <a:off x="4500563" y="1412875"/>
            <a:ext cx="4419600" cy="4968875"/>
          </a:xfrm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014E59-C3B6-4880-A0D0-71C0C543C9F7}" type="slidenum">
              <a:rPr lang="en-US" altLang="zh-TW"/>
              <a:pPr>
                <a:defRPr/>
              </a:pPr>
              <a:t>32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Decoder with enable input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2087562"/>
          </a:xfrm>
        </p:spPr>
        <p:txBody>
          <a:bodyPr/>
          <a:lstStyle/>
          <a:p>
            <a:r>
              <a:rPr lang="en-US" altLang="zh-TW" sz="2400" smtClean="0">
                <a:solidFill>
                  <a:srgbClr val="00FF00"/>
                </a:solidFill>
              </a:rPr>
              <a:t>Some decoders</a:t>
            </a:r>
            <a:r>
              <a:rPr lang="en-US" altLang="zh-TW" sz="2400" smtClean="0"/>
              <a:t> are </a:t>
            </a:r>
            <a:r>
              <a:rPr lang="en-US" altLang="zh-TW" sz="2400" smtClean="0">
                <a:solidFill>
                  <a:schemeClr val="hlink"/>
                </a:solidFill>
              </a:rPr>
              <a:t>constructed with NAND</a:t>
            </a:r>
            <a:r>
              <a:rPr lang="en-US" altLang="zh-TW" sz="2400" smtClean="0"/>
              <a:t> gates, it becomes </a:t>
            </a:r>
            <a:r>
              <a:rPr lang="en-US" altLang="zh-TW" sz="2400" smtClean="0">
                <a:solidFill>
                  <a:schemeClr val="hlink"/>
                </a:solidFill>
              </a:rPr>
              <a:t>more economical</a:t>
            </a:r>
            <a:r>
              <a:rPr lang="en-US" altLang="zh-TW" sz="2400" smtClean="0"/>
              <a:t> to generate the decoder minterms in their complemented form.</a:t>
            </a:r>
          </a:p>
          <a:p>
            <a:r>
              <a:rPr lang="en-US" altLang="zh-TW" sz="2400" smtClean="0"/>
              <a:t>As indicated by the </a:t>
            </a:r>
            <a:r>
              <a:rPr lang="en-US" altLang="zh-TW" sz="2400" smtClean="0">
                <a:solidFill>
                  <a:srgbClr val="FF0066"/>
                </a:solidFill>
              </a:rPr>
              <a:t>truth table</a:t>
            </a:r>
            <a:r>
              <a:rPr lang="en-US" altLang="zh-TW" sz="2400" smtClean="0"/>
              <a:t> , only </a:t>
            </a:r>
            <a:r>
              <a:rPr lang="en-US" altLang="zh-TW" sz="2400" smtClean="0">
                <a:solidFill>
                  <a:schemeClr val="hlink"/>
                </a:solidFill>
              </a:rPr>
              <a:t>one output can be equal to 0</a:t>
            </a:r>
            <a:r>
              <a:rPr lang="en-US" altLang="zh-TW" sz="2400" smtClean="0"/>
              <a:t> at any given time, </a:t>
            </a:r>
            <a:r>
              <a:rPr lang="en-US" altLang="zh-TW" sz="2400" smtClean="0">
                <a:solidFill>
                  <a:schemeClr val="hlink"/>
                </a:solidFill>
              </a:rPr>
              <a:t>all other outputs are equal to 1</a:t>
            </a:r>
            <a:r>
              <a:rPr lang="en-US" altLang="zh-TW" sz="2400" smtClean="0"/>
              <a:t>.</a:t>
            </a:r>
          </a:p>
        </p:txBody>
      </p:sp>
      <p:pic>
        <p:nvPicPr>
          <p:cNvPr id="41988" name="Picture 5" descr="AACFLPC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244725" y="3813175"/>
            <a:ext cx="4716463" cy="2319338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78890-9B48-4479-A7EF-B077B4D9D4F3}" type="slidenum">
              <a:rPr lang="en-US" altLang="zh-TW"/>
              <a:pPr>
                <a:defRPr/>
              </a:pPr>
              <a:t>33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Demultiplexer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341438"/>
            <a:ext cx="8704263" cy="1943100"/>
          </a:xfrm>
        </p:spPr>
        <p:txBody>
          <a:bodyPr/>
          <a:lstStyle/>
          <a:p>
            <a:r>
              <a:rPr lang="en-US" altLang="zh-TW" sz="2800" smtClean="0"/>
              <a:t>A decoder with an enable input is referred to as a decoder/demultiplexer.</a:t>
            </a:r>
          </a:p>
          <a:p>
            <a:r>
              <a:rPr lang="en-US" altLang="zh-TW" sz="2800" smtClean="0"/>
              <a:t>The truth table of demultiplexer is the same with decoder.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5B5CF2-8272-4CA6-9696-006DED31032B}" type="slidenum">
              <a:rPr lang="en-US" altLang="zh-TW"/>
              <a:pPr>
                <a:defRPr/>
              </a:pPr>
              <a:t>34</a:t>
            </a:fld>
            <a:endParaRPr lang="en-US" altLang="zh-TW"/>
          </a:p>
        </p:txBody>
      </p:sp>
      <p:grpSp>
        <p:nvGrpSpPr>
          <p:cNvPr id="43013" name="Group 19"/>
          <p:cNvGrpSpPr>
            <a:grpSpLocks/>
          </p:cNvGrpSpPr>
          <p:nvPr/>
        </p:nvGrpSpPr>
        <p:grpSpPr bwMode="auto">
          <a:xfrm>
            <a:off x="1908175" y="2924175"/>
            <a:ext cx="5183188" cy="3378200"/>
            <a:chOff x="1202" y="1842"/>
            <a:chExt cx="3265" cy="2128"/>
          </a:xfrm>
        </p:grpSpPr>
        <p:sp>
          <p:nvSpPr>
            <p:cNvPr id="43014" name="Text Box 5"/>
            <p:cNvSpPr txBox="1">
              <a:spLocks noChangeArrowheads="1"/>
            </p:cNvSpPr>
            <p:nvPr/>
          </p:nvSpPr>
          <p:spPr bwMode="auto">
            <a:xfrm>
              <a:off x="2290" y="2523"/>
              <a:ext cx="1497" cy="14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zh-TW"/>
            </a:p>
            <a:p>
              <a:pPr>
                <a:spcBef>
                  <a:spcPct val="50000"/>
                </a:spcBef>
              </a:pPr>
              <a:endParaRPr lang="en-US" altLang="zh-TW"/>
            </a:p>
            <a:p>
              <a:pPr algn="ctr">
                <a:spcBef>
                  <a:spcPct val="50000"/>
                </a:spcBef>
              </a:pPr>
              <a:r>
                <a:rPr lang="en-US" altLang="zh-TW" sz="2400"/>
                <a:t>Demultiplexer</a:t>
              </a:r>
            </a:p>
            <a:p>
              <a:pPr>
                <a:spcBef>
                  <a:spcPct val="50000"/>
                </a:spcBef>
              </a:pPr>
              <a:endParaRPr lang="en-US" altLang="zh-TW" sz="2400"/>
            </a:p>
            <a:p>
              <a:pPr>
                <a:spcBef>
                  <a:spcPct val="50000"/>
                </a:spcBef>
              </a:pPr>
              <a:endParaRPr lang="en-US" altLang="zh-TW"/>
            </a:p>
          </p:txBody>
        </p:sp>
        <p:sp>
          <p:nvSpPr>
            <p:cNvPr id="43015" name="Line 6"/>
            <p:cNvSpPr>
              <a:spLocks noChangeShapeType="1"/>
            </p:cNvSpPr>
            <p:nvPr/>
          </p:nvSpPr>
          <p:spPr bwMode="auto">
            <a:xfrm>
              <a:off x="1383" y="3249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16" name="Line 7"/>
            <p:cNvSpPr>
              <a:spLocks noChangeShapeType="1"/>
            </p:cNvSpPr>
            <p:nvPr/>
          </p:nvSpPr>
          <p:spPr bwMode="auto">
            <a:xfrm>
              <a:off x="2744" y="2069"/>
              <a:ext cx="0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17" name="Line 8"/>
            <p:cNvSpPr>
              <a:spLocks noChangeShapeType="1"/>
            </p:cNvSpPr>
            <p:nvPr/>
          </p:nvSpPr>
          <p:spPr bwMode="auto">
            <a:xfrm>
              <a:off x="3334" y="2069"/>
              <a:ext cx="0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18" name="Line 9"/>
            <p:cNvSpPr>
              <a:spLocks noChangeShapeType="1"/>
            </p:cNvSpPr>
            <p:nvPr/>
          </p:nvSpPr>
          <p:spPr bwMode="auto">
            <a:xfrm>
              <a:off x="3787" y="3702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19" name="Line 10"/>
            <p:cNvSpPr>
              <a:spLocks noChangeShapeType="1"/>
            </p:cNvSpPr>
            <p:nvPr/>
          </p:nvSpPr>
          <p:spPr bwMode="auto">
            <a:xfrm>
              <a:off x="3787" y="2931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0" name="Line 11"/>
            <p:cNvSpPr>
              <a:spLocks noChangeShapeType="1"/>
            </p:cNvSpPr>
            <p:nvPr/>
          </p:nvSpPr>
          <p:spPr bwMode="auto">
            <a:xfrm>
              <a:off x="3787" y="3158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1" name="Line 12"/>
            <p:cNvSpPr>
              <a:spLocks noChangeShapeType="1"/>
            </p:cNvSpPr>
            <p:nvPr/>
          </p:nvSpPr>
          <p:spPr bwMode="auto">
            <a:xfrm>
              <a:off x="3787" y="3430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2" name="Line 13"/>
            <p:cNvSpPr>
              <a:spLocks noChangeShapeType="1"/>
            </p:cNvSpPr>
            <p:nvPr/>
          </p:nvSpPr>
          <p:spPr bwMode="auto">
            <a:xfrm flipV="1">
              <a:off x="2290" y="2659"/>
              <a:ext cx="1452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3" name="Arc 14"/>
            <p:cNvSpPr>
              <a:spLocks/>
            </p:cNvSpPr>
            <p:nvPr/>
          </p:nvSpPr>
          <p:spPr bwMode="auto">
            <a:xfrm>
              <a:off x="2880" y="2795"/>
              <a:ext cx="272" cy="272"/>
            </a:xfrm>
            <a:custGeom>
              <a:avLst/>
              <a:gdLst>
                <a:gd name="T0" fmla="*/ 0 w 21600"/>
                <a:gd name="T1" fmla="*/ 0 h 21600"/>
                <a:gd name="T2" fmla="*/ 272 w 21600"/>
                <a:gd name="T3" fmla="*/ 272 h 21600"/>
                <a:gd name="T4" fmla="*/ 0 w 21600"/>
                <a:gd name="T5" fmla="*/ 27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4" name="Line 15"/>
            <p:cNvSpPr>
              <a:spLocks noChangeShapeType="1"/>
            </p:cNvSpPr>
            <p:nvPr/>
          </p:nvSpPr>
          <p:spPr bwMode="auto">
            <a:xfrm>
              <a:off x="3152" y="3067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5" name="Text Box 16"/>
            <p:cNvSpPr txBox="1">
              <a:spLocks noChangeArrowheads="1"/>
            </p:cNvSpPr>
            <p:nvPr/>
          </p:nvSpPr>
          <p:spPr bwMode="auto">
            <a:xfrm>
              <a:off x="4150" y="2795"/>
              <a:ext cx="317" cy="1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/>
                <a:t>D0</a:t>
              </a:r>
            </a:p>
            <a:p>
              <a:pPr>
                <a:spcBef>
                  <a:spcPct val="50000"/>
                </a:spcBef>
              </a:pPr>
              <a:r>
                <a:rPr lang="en-US" altLang="zh-TW"/>
                <a:t>D1</a:t>
              </a:r>
            </a:p>
            <a:p>
              <a:pPr>
                <a:spcBef>
                  <a:spcPct val="50000"/>
                </a:spcBef>
              </a:pPr>
              <a:r>
                <a:rPr lang="en-US" altLang="zh-TW"/>
                <a:t>D2</a:t>
              </a:r>
            </a:p>
            <a:p>
              <a:pPr>
                <a:spcBef>
                  <a:spcPct val="50000"/>
                </a:spcBef>
              </a:pPr>
              <a:r>
                <a:rPr lang="en-US" altLang="zh-TW"/>
                <a:t>D3</a:t>
              </a:r>
            </a:p>
          </p:txBody>
        </p:sp>
        <p:sp>
          <p:nvSpPr>
            <p:cNvPr id="43026" name="Text Box 17"/>
            <p:cNvSpPr txBox="1">
              <a:spLocks noChangeArrowheads="1"/>
            </p:cNvSpPr>
            <p:nvPr/>
          </p:nvSpPr>
          <p:spPr bwMode="auto">
            <a:xfrm>
              <a:off x="1202" y="3158"/>
              <a:ext cx="1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/>
                <a:t>E</a:t>
              </a:r>
            </a:p>
          </p:txBody>
        </p:sp>
        <p:sp>
          <p:nvSpPr>
            <p:cNvPr id="43027" name="Text Box 18"/>
            <p:cNvSpPr txBox="1">
              <a:spLocks noChangeArrowheads="1"/>
            </p:cNvSpPr>
            <p:nvPr/>
          </p:nvSpPr>
          <p:spPr bwMode="auto">
            <a:xfrm>
              <a:off x="2653" y="1842"/>
              <a:ext cx="8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/>
                <a:t>A	B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sz="4000" smtClean="0"/>
              <a:t>3-to-8 decoder with enable implement the 4-to-16 decoder</a:t>
            </a:r>
          </a:p>
        </p:txBody>
      </p:sp>
      <p:pic>
        <p:nvPicPr>
          <p:cNvPr id="44035" name="Picture 5" descr="AACFLPD0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87488" y="1600200"/>
            <a:ext cx="6169025" cy="4525963"/>
          </a:xfrm>
          <a:noFill/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C8BFFB-6B22-40E9-9E83-78D3EBF0A599}" type="slidenum">
              <a:rPr lang="en-US" altLang="zh-TW"/>
              <a:pPr>
                <a:defRPr/>
              </a:pPr>
              <a:t>35</a:t>
            </a:fld>
            <a:endParaRPr lang="en-US" altLang="zh-TW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sz="4000" smtClean="0"/>
              <a:t>Implementation of a Full Adder with a Decoder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zh-TW" sz="2000" smtClean="0"/>
              <a:t>From table 4-4, we obtain the functions for the combinational circuit in sum of minterms: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S(x, y, z) = ∑(1, 2, 4, 7)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C(x, y, z) = ∑(3, 5, 6, 7)</a:t>
            </a:r>
          </a:p>
          <a:p>
            <a:pPr>
              <a:buFont typeface="Wingdings" charset="2"/>
              <a:buNone/>
            </a:pPr>
            <a:endParaRPr lang="en-US" altLang="zh-TW" sz="2000" smtClean="0"/>
          </a:p>
        </p:txBody>
      </p:sp>
      <p:pic>
        <p:nvPicPr>
          <p:cNvPr id="45060" name="Picture 5" descr="AACFLPE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051050" y="3141663"/>
            <a:ext cx="4897438" cy="3311525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E2E3F-63E0-4E1C-87D9-06A048CA06AF}" type="slidenum">
              <a:rPr lang="en-US" altLang="zh-TW"/>
              <a:pPr>
                <a:defRPr/>
              </a:pPr>
              <a:t>36</a:t>
            </a:fld>
            <a:endParaRPr lang="en-US" altLang="zh-TW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4-9. Encoders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2087562"/>
          </a:xfrm>
        </p:spPr>
        <p:txBody>
          <a:bodyPr/>
          <a:lstStyle/>
          <a:p>
            <a:r>
              <a:rPr lang="en-US" altLang="zh-TW" sz="2400" smtClean="0"/>
              <a:t>An </a:t>
            </a:r>
            <a:r>
              <a:rPr lang="en-US" altLang="zh-TW" sz="2400" smtClean="0">
                <a:solidFill>
                  <a:srgbClr val="00FF00"/>
                </a:solidFill>
              </a:rPr>
              <a:t>encoder</a:t>
            </a:r>
            <a:r>
              <a:rPr lang="en-US" altLang="zh-TW" sz="2400" smtClean="0"/>
              <a:t> is the </a:t>
            </a:r>
            <a:r>
              <a:rPr lang="en-US" altLang="zh-TW" sz="2400" smtClean="0">
                <a:solidFill>
                  <a:schemeClr val="hlink"/>
                </a:solidFill>
              </a:rPr>
              <a:t>inverse operation of a decoder</a:t>
            </a:r>
            <a:r>
              <a:rPr lang="en-US" altLang="zh-TW" sz="2400" smtClean="0"/>
              <a:t>.</a:t>
            </a:r>
          </a:p>
          <a:p>
            <a:r>
              <a:rPr lang="en-US" altLang="zh-TW" sz="2400" smtClean="0"/>
              <a:t>We can derive the Boolean functions by table 4-7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			z = D</a:t>
            </a:r>
            <a:r>
              <a:rPr lang="en-US" altLang="zh-TW" sz="2000" baseline="-22000" smtClean="0"/>
              <a:t>1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3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5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7</a:t>
            </a:r>
            <a:endParaRPr lang="en-US" altLang="zh-TW" sz="2000" smtClean="0"/>
          </a:p>
          <a:p>
            <a:pPr>
              <a:buFont typeface="Wingdings" charset="2"/>
              <a:buNone/>
            </a:pPr>
            <a:r>
              <a:rPr lang="en-US" altLang="zh-TW" sz="2000" smtClean="0"/>
              <a:t>			y = D</a:t>
            </a:r>
            <a:r>
              <a:rPr lang="en-US" altLang="zh-TW" sz="2000" baseline="-22000" smtClean="0"/>
              <a:t>2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3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6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7</a:t>
            </a:r>
            <a:endParaRPr lang="en-US" altLang="zh-TW" sz="2000" smtClean="0"/>
          </a:p>
          <a:p>
            <a:pPr>
              <a:buFont typeface="Wingdings" charset="2"/>
              <a:buNone/>
            </a:pPr>
            <a:r>
              <a:rPr lang="en-US" altLang="zh-TW" sz="2000" smtClean="0"/>
              <a:t>			x = D</a:t>
            </a:r>
            <a:r>
              <a:rPr lang="en-US" altLang="zh-TW" sz="2000" baseline="-22000" smtClean="0"/>
              <a:t>4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5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6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7</a:t>
            </a:r>
          </a:p>
        </p:txBody>
      </p:sp>
      <p:pic>
        <p:nvPicPr>
          <p:cNvPr id="4608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bright="6000" contrast="24000"/>
          </a:blip>
          <a:srcRect/>
          <a:stretch>
            <a:fillRect/>
          </a:stretch>
        </p:blipFill>
        <p:spPr>
          <a:xfrm>
            <a:off x="1970088" y="3813175"/>
            <a:ext cx="5265737" cy="2319338"/>
          </a:xfrm>
        </p:spPr>
      </p:pic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8C26D2-F780-4134-BA82-A18CACCE0716}" type="slidenum">
              <a:rPr lang="en-US" altLang="zh-TW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46086" name="Rectangle 5"/>
          <p:cNvSpPr>
            <a:spLocks noChangeArrowheads="1"/>
          </p:cNvSpPr>
          <p:nvPr/>
        </p:nvSpPr>
        <p:spPr bwMode="auto">
          <a:xfrm>
            <a:off x="8604250" y="4941888"/>
            <a:ext cx="215900" cy="2159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6"/>
          <p:cNvSpPr>
            <a:spLocks noChangeArrowheads="1"/>
          </p:cNvSpPr>
          <p:nvPr/>
        </p:nvSpPr>
        <p:spPr bwMode="auto">
          <a:xfrm>
            <a:off x="8604250" y="5300663"/>
            <a:ext cx="215900" cy="2889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7"/>
          <p:cNvSpPr>
            <a:spLocks noChangeArrowheads="1"/>
          </p:cNvSpPr>
          <p:nvPr/>
        </p:nvSpPr>
        <p:spPr bwMode="auto">
          <a:xfrm>
            <a:off x="8604250" y="5805488"/>
            <a:ext cx="215900" cy="2159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Rectangle 8"/>
          <p:cNvSpPr>
            <a:spLocks noChangeArrowheads="1"/>
          </p:cNvSpPr>
          <p:nvPr/>
        </p:nvSpPr>
        <p:spPr bwMode="auto">
          <a:xfrm>
            <a:off x="8604250" y="6237288"/>
            <a:ext cx="215900" cy="2159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Priority encoder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ct val="20000"/>
              </a:spcAft>
            </a:pPr>
            <a:r>
              <a:rPr lang="en-US" altLang="zh-TW" sz="2400" smtClean="0"/>
              <a:t>If two </a:t>
            </a:r>
            <a:r>
              <a:rPr lang="en-US" altLang="zh-TW" sz="2400" smtClean="0">
                <a:solidFill>
                  <a:srgbClr val="00FF00"/>
                </a:solidFill>
              </a:rPr>
              <a:t>inputs</a:t>
            </a:r>
            <a:r>
              <a:rPr lang="en-US" altLang="zh-TW" sz="2400" smtClean="0"/>
              <a:t> are </a:t>
            </a:r>
            <a:r>
              <a:rPr lang="en-US" altLang="zh-TW" sz="2400" smtClean="0">
                <a:solidFill>
                  <a:schemeClr val="hlink"/>
                </a:solidFill>
              </a:rPr>
              <a:t>active simultaneously</a:t>
            </a:r>
            <a:r>
              <a:rPr lang="en-US" altLang="zh-TW" sz="2400" smtClean="0"/>
              <a:t>, the </a:t>
            </a:r>
            <a:r>
              <a:rPr lang="en-US" altLang="zh-TW" sz="2400" smtClean="0">
                <a:solidFill>
                  <a:srgbClr val="00FF00"/>
                </a:solidFill>
              </a:rPr>
              <a:t>output</a:t>
            </a:r>
            <a:r>
              <a:rPr lang="en-US" altLang="zh-TW" sz="2400" smtClean="0"/>
              <a:t> produces an </a:t>
            </a:r>
            <a:r>
              <a:rPr lang="en-US" altLang="zh-TW" sz="2400" smtClean="0">
                <a:solidFill>
                  <a:schemeClr val="hlink"/>
                </a:solidFill>
              </a:rPr>
              <a:t>undefined combination</a:t>
            </a:r>
            <a:r>
              <a:rPr lang="en-US" altLang="zh-TW" sz="2400" smtClean="0"/>
              <a:t>. We can establish an input </a:t>
            </a:r>
            <a:r>
              <a:rPr lang="en-US" altLang="zh-TW" sz="2400" smtClean="0">
                <a:solidFill>
                  <a:schemeClr val="hlink"/>
                </a:solidFill>
              </a:rPr>
              <a:t>priority</a:t>
            </a:r>
            <a:r>
              <a:rPr lang="en-US" altLang="zh-TW" sz="2400" smtClean="0"/>
              <a:t> to ensure that only one input is encoded.</a:t>
            </a:r>
          </a:p>
          <a:p>
            <a:pPr>
              <a:lnSpc>
                <a:spcPct val="110000"/>
              </a:lnSpc>
              <a:spcAft>
                <a:spcPct val="20000"/>
              </a:spcAft>
            </a:pPr>
            <a:r>
              <a:rPr lang="en-US" altLang="zh-TW" sz="2400" smtClean="0"/>
              <a:t> </a:t>
            </a:r>
            <a:r>
              <a:rPr lang="en-US" altLang="zh-TW" sz="2400" smtClean="0">
                <a:solidFill>
                  <a:srgbClr val="00FF00"/>
                </a:solidFill>
              </a:rPr>
              <a:t>Another ambiguity</a:t>
            </a:r>
            <a:r>
              <a:rPr lang="en-US" altLang="zh-TW" sz="2400" smtClean="0"/>
              <a:t> in the octal-to-binary encoder is that an </a:t>
            </a:r>
            <a:r>
              <a:rPr lang="en-US" altLang="zh-TW" sz="2400" smtClean="0">
                <a:solidFill>
                  <a:schemeClr val="hlink"/>
                </a:solidFill>
              </a:rPr>
              <a:t>output with all 0</a:t>
            </a:r>
            <a:r>
              <a:rPr lang="en-US" altLang="zh-TW" sz="2400" smtClean="0">
                <a:solidFill>
                  <a:schemeClr val="hlink"/>
                </a:solidFill>
                <a:latin typeface="Arial" charset="0"/>
              </a:rPr>
              <a:t>’</a:t>
            </a:r>
            <a:r>
              <a:rPr lang="en-US" altLang="zh-TW" sz="2400" smtClean="0">
                <a:solidFill>
                  <a:schemeClr val="hlink"/>
                </a:solidFill>
              </a:rPr>
              <a:t>s</a:t>
            </a:r>
            <a:r>
              <a:rPr lang="en-US" altLang="zh-TW" sz="2400" smtClean="0"/>
              <a:t> is generated when </a:t>
            </a:r>
            <a:r>
              <a:rPr lang="en-US" altLang="zh-TW" sz="2400" smtClean="0">
                <a:solidFill>
                  <a:schemeClr val="folHlink"/>
                </a:solidFill>
              </a:rPr>
              <a:t>all the inputs are 0</a:t>
            </a:r>
            <a:r>
              <a:rPr lang="en-US" altLang="zh-TW" sz="2400" smtClean="0"/>
              <a:t>; the output is the same as when D</a:t>
            </a:r>
            <a:r>
              <a:rPr lang="en-US" altLang="zh-TW" sz="2400" baseline="-22000" smtClean="0"/>
              <a:t>0</a:t>
            </a:r>
            <a:r>
              <a:rPr lang="en-US" altLang="zh-TW" sz="2400" smtClean="0"/>
              <a:t> is equal to 1.</a:t>
            </a:r>
          </a:p>
          <a:p>
            <a:pPr>
              <a:lnSpc>
                <a:spcPct val="110000"/>
              </a:lnSpc>
              <a:spcAft>
                <a:spcPct val="20000"/>
              </a:spcAft>
            </a:pPr>
            <a:r>
              <a:rPr lang="en-US" altLang="zh-TW" sz="2400" smtClean="0"/>
              <a:t>The discrepancy tables on Table 4-7 and Table 4-8 can </a:t>
            </a:r>
            <a:r>
              <a:rPr lang="en-US" altLang="zh-TW" sz="2400" smtClean="0">
                <a:solidFill>
                  <a:schemeClr val="hlink"/>
                </a:solidFill>
              </a:rPr>
              <a:t>resolve aforesaid condition by providing one more output</a:t>
            </a:r>
            <a:r>
              <a:rPr lang="en-US" altLang="zh-TW" sz="2400" smtClean="0"/>
              <a:t> to indicate that at least one input is equal to 1.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83742-2AB8-46E1-847B-8EB36A8DC754}" type="slidenum">
              <a:rPr lang="en-US" altLang="zh-TW"/>
              <a:pPr>
                <a:defRPr/>
              </a:pPr>
              <a:t>38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Priority encoder</a:t>
            </a:r>
          </a:p>
        </p:txBody>
      </p:sp>
      <p:sp>
        <p:nvSpPr>
          <p:cNvPr id="48131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41438"/>
            <a:ext cx="4610100" cy="5040312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altLang="zh-TW" sz="2400" smtClean="0"/>
              <a:t>V=0</a:t>
            </a:r>
            <a:r>
              <a:rPr lang="en-US" altLang="zh-TW" sz="2400" smtClean="0">
                <a:sym typeface="Wingdings" charset="2"/>
              </a:rPr>
              <a:t>no valid inputs</a:t>
            </a:r>
          </a:p>
          <a:p>
            <a:pPr>
              <a:buFont typeface="Wingdings" charset="2"/>
              <a:buNone/>
            </a:pPr>
            <a:r>
              <a:rPr lang="en-US" altLang="zh-TW" sz="2400" smtClean="0">
                <a:sym typeface="Wingdings" charset="2"/>
              </a:rPr>
              <a:t>V=1valid inputs</a:t>
            </a:r>
          </a:p>
          <a:p>
            <a:pPr>
              <a:buFont typeface="Wingdings" charset="2"/>
              <a:buNone/>
            </a:pPr>
            <a:endParaRPr lang="en-US" altLang="zh-TW" sz="2400" smtClean="0">
              <a:sym typeface="Wingdings" charset="2"/>
            </a:endParaRPr>
          </a:p>
          <a:p>
            <a:pPr>
              <a:buFont typeface="Wingdings" charset="2"/>
              <a:buNone/>
            </a:pPr>
            <a:r>
              <a:rPr lang="en-US" altLang="zh-TW" sz="2400" smtClean="0">
                <a:solidFill>
                  <a:srgbClr val="00FF00"/>
                </a:solidFill>
                <a:sym typeface="Wingdings" charset="2"/>
              </a:rPr>
              <a:t>X</a:t>
            </a:r>
            <a:r>
              <a:rPr lang="en-US" altLang="zh-TW" sz="2400" smtClean="0">
                <a:solidFill>
                  <a:srgbClr val="00FF00"/>
                </a:solidFill>
                <a:latin typeface="Arial" charset="0"/>
                <a:sym typeface="Wingdings" charset="2"/>
              </a:rPr>
              <a:t>’</a:t>
            </a:r>
            <a:r>
              <a:rPr lang="en-US" altLang="zh-TW" sz="2400" smtClean="0">
                <a:solidFill>
                  <a:srgbClr val="00FF00"/>
                </a:solidFill>
                <a:sym typeface="Wingdings" charset="2"/>
              </a:rPr>
              <a:t>s</a:t>
            </a:r>
            <a:r>
              <a:rPr lang="en-US" altLang="zh-TW" sz="2400" smtClean="0">
                <a:sym typeface="Wingdings" charset="2"/>
              </a:rPr>
              <a:t> in output columns represent </a:t>
            </a:r>
          </a:p>
          <a:p>
            <a:pPr>
              <a:buFont typeface="Wingdings" charset="2"/>
              <a:buNone/>
            </a:pPr>
            <a:r>
              <a:rPr lang="en-US" altLang="zh-TW" sz="2400" smtClean="0">
                <a:solidFill>
                  <a:schemeClr val="hlink"/>
                </a:solidFill>
                <a:sym typeface="Wingdings" charset="2"/>
              </a:rPr>
              <a:t>don</a:t>
            </a:r>
            <a:r>
              <a:rPr lang="en-US" altLang="zh-TW" sz="2400" smtClean="0">
                <a:solidFill>
                  <a:schemeClr val="hlink"/>
                </a:solidFill>
                <a:latin typeface="Arial" charset="0"/>
                <a:sym typeface="Wingdings" charset="2"/>
              </a:rPr>
              <a:t>’</a:t>
            </a:r>
            <a:r>
              <a:rPr lang="en-US" altLang="zh-TW" sz="2400" smtClean="0">
                <a:solidFill>
                  <a:schemeClr val="hlink"/>
                </a:solidFill>
                <a:sym typeface="Wingdings" charset="2"/>
              </a:rPr>
              <a:t>t-care</a:t>
            </a:r>
            <a:r>
              <a:rPr lang="en-US" altLang="zh-TW" sz="2400" smtClean="0">
                <a:sym typeface="Wingdings" charset="2"/>
              </a:rPr>
              <a:t> conditions</a:t>
            </a:r>
          </a:p>
          <a:p>
            <a:pPr>
              <a:buFont typeface="Wingdings" charset="2"/>
              <a:buNone/>
            </a:pPr>
            <a:r>
              <a:rPr lang="en-US" altLang="zh-TW" sz="2400" smtClean="0">
                <a:solidFill>
                  <a:srgbClr val="00FF00"/>
                </a:solidFill>
              </a:rPr>
              <a:t>X</a:t>
            </a:r>
            <a:r>
              <a:rPr lang="en-US" altLang="zh-TW" sz="2400" smtClean="0">
                <a:solidFill>
                  <a:srgbClr val="00FF00"/>
                </a:solidFill>
                <a:latin typeface="Arial" charset="0"/>
              </a:rPr>
              <a:t>’</a:t>
            </a:r>
            <a:r>
              <a:rPr lang="en-US" altLang="zh-TW" sz="2400" smtClean="0">
                <a:solidFill>
                  <a:srgbClr val="00FF00"/>
                </a:solidFill>
              </a:rPr>
              <a:t>s</a:t>
            </a:r>
            <a:r>
              <a:rPr lang="en-US" altLang="zh-TW" sz="2400" smtClean="0"/>
              <a:t> in the input columns are </a:t>
            </a:r>
          </a:p>
          <a:p>
            <a:pPr>
              <a:buFont typeface="Wingdings" charset="2"/>
              <a:buNone/>
            </a:pPr>
            <a:r>
              <a:rPr lang="en-US" altLang="zh-TW" sz="2400" smtClean="0"/>
              <a:t>useful for representing a truth </a:t>
            </a:r>
          </a:p>
          <a:p>
            <a:pPr>
              <a:buFont typeface="Wingdings" charset="2"/>
              <a:buNone/>
            </a:pPr>
            <a:r>
              <a:rPr lang="en-US" altLang="zh-TW" sz="2400" smtClean="0"/>
              <a:t>table in condensed form. </a:t>
            </a:r>
          </a:p>
          <a:p>
            <a:pPr>
              <a:buFont typeface="Wingdings" charset="2"/>
              <a:buNone/>
            </a:pPr>
            <a:r>
              <a:rPr lang="en-US" altLang="zh-TW" sz="2400" smtClean="0">
                <a:solidFill>
                  <a:schemeClr val="hlink"/>
                </a:solidFill>
              </a:rPr>
              <a:t>Instead of listing all 16 </a:t>
            </a:r>
          </a:p>
          <a:p>
            <a:pPr>
              <a:buFont typeface="Wingdings" charset="2"/>
              <a:buNone/>
            </a:pPr>
            <a:r>
              <a:rPr lang="en-US" altLang="zh-TW" sz="2400" smtClean="0">
                <a:solidFill>
                  <a:schemeClr val="hlink"/>
                </a:solidFill>
              </a:rPr>
              <a:t>minterms</a:t>
            </a:r>
            <a:r>
              <a:rPr lang="en-US" altLang="zh-TW" sz="2400" smtClean="0"/>
              <a:t> of four variables.</a:t>
            </a:r>
          </a:p>
        </p:txBody>
      </p:sp>
      <p:pic>
        <p:nvPicPr>
          <p:cNvPr id="48132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bright="6000" contrast="30000"/>
          </a:blip>
          <a:srcRect/>
          <a:stretch>
            <a:fillRect/>
          </a:stretch>
        </p:blipFill>
        <p:spPr>
          <a:xfrm>
            <a:off x="5076825" y="1916113"/>
            <a:ext cx="3878263" cy="3384550"/>
          </a:xfrm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55CDC9-BA03-48CC-81EB-AA07F87E18E8}" type="slidenum">
              <a:rPr lang="en-US" altLang="zh-TW"/>
              <a:pPr>
                <a:defRPr/>
              </a:pPr>
              <a:t>39</a:t>
            </a:fld>
            <a:endParaRPr lang="en-US" altLang="zh-TW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1439862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altLang="zh-TW" sz="2000" smtClean="0"/>
              <a:t>F</a:t>
            </a:r>
            <a:r>
              <a:rPr lang="en-US" altLang="zh-TW" sz="2000" baseline="-20000" smtClean="0"/>
              <a:t>2 </a:t>
            </a:r>
            <a:r>
              <a:rPr lang="en-US" altLang="zh-TW" sz="2000" smtClean="0"/>
              <a:t>= AB + AC + BC;  T</a:t>
            </a:r>
            <a:r>
              <a:rPr lang="en-US" altLang="zh-TW" sz="2000" baseline="-20000" smtClean="0"/>
              <a:t>1 </a:t>
            </a:r>
            <a:r>
              <a:rPr lang="en-US" altLang="zh-TW" sz="2000" smtClean="0"/>
              <a:t>= A + B + C;	  T</a:t>
            </a:r>
            <a:r>
              <a:rPr lang="en-US" altLang="zh-TW" sz="2000" baseline="-20000" smtClean="0"/>
              <a:t>2 </a:t>
            </a:r>
            <a:r>
              <a:rPr lang="en-US" altLang="zh-TW" sz="2000" smtClean="0"/>
              <a:t>= ABC;   T</a:t>
            </a:r>
            <a:r>
              <a:rPr lang="en-US" altLang="zh-TW" sz="2000" baseline="-20000" smtClean="0"/>
              <a:t>3 </a:t>
            </a:r>
            <a:r>
              <a:rPr lang="en-US" altLang="zh-TW" sz="2000" smtClean="0"/>
              <a:t>= F</a:t>
            </a:r>
            <a:r>
              <a:rPr lang="en-US" altLang="zh-TW" sz="2000" baseline="-20000" smtClean="0"/>
              <a:t>2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T</a:t>
            </a:r>
            <a:r>
              <a:rPr lang="en-US" altLang="zh-TW" sz="2000" baseline="-20000" smtClean="0"/>
              <a:t>1</a:t>
            </a:r>
            <a:r>
              <a:rPr lang="en-US" altLang="zh-TW" sz="2000" smtClean="0"/>
              <a:t>;  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F</a:t>
            </a:r>
            <a:r>
              <a:rPr lang="en-US" altLang="zh-TW" sz="2000" baseline="-20000" smtClean="0"/>
              <a:t>1 </a:t>
            </a:r>
            <a:r>
              <a:rPr lang="en-US" altLang="zh-TW" sz="2000" smtClean="0"/>
              <a:t>= T</a:t>
            </a:r>
            <a:r>
              <a:rPr lang="en-US" altLang="zh-TW" sz="2000" baseline="-20000" smtClean="0"/>
              <a:t>3 </a:t>
            </a:r>
            <a:r>
              <a:rPr lang="en-US" altLang="zh-TW" sz="2000" smtClean="0"/>
              <a:t>+ T</a:t>
            </a:r>
            <a:r>
              <a:rPr lang="en-US" altLang="zh-TW" sz="2000" baseline="-20000" smtClean="0"/>
              <a:t>2</a:t>
            </a:r>
          </a:p>
          <a:p>
            <a:pPr>
              <a:buFont typeface="Wingdings" charset="2"/>
              <a:buNone/>
            </a:pPr>
            <a:r>
              <a:rPr lang="en-US" altLang="zh-TW" sz="2000" smtClean="0"/>
              <a:t>F</a:t>
            </a:r>
            <a:r>
              <a:rPr lang="en-US" altLang="zh-TW" sz="2000" baseline="-20000" smtClean="0"/>
              <a:t>1 </a:t>
            </a:r>
            <a:r>
              <a:rPr lang="en-US" altLang="zh-TW" sz="2000" smtClean="0"/>
              <a:t>= T</a:t>
            </a:r>
            <a:r>
              <a:rPr lang="en-US" altLang="zh-TW" sz="2000" baseline="-20000" smtClean="0"/>
              <a:t>3 </a:t>
            </a:r>
            <a:r>
              <a:rPr lang="en-US" altLang="zh-TW" sz="2000" smtClean="0"/>
              <a:t>+ T</a:t>
            </a:r>
            <a:r>
              <a:rPr lang="en-US" altLang="zh-TW" sz="2000" baseline="-20000" smtClean="0"/>
              <a:t>2 </a:t>
            </a:r>
            <a:r>
              <a:rPr lang="en-US" altLang="zh-TW" sz="2000" smtClean="0"/>
              <a:t>= F</a:t>
            </a:r>
            <a:r>
              <a:rPr lang="en-US" altLang="zh-TW" sz="2000" baseline="-20000" smtClean="0"/>
              <a:t>2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T</a:t>
            </a:r>
            <a:r>
              <a:rPr lang="en-US" altLang="zh-TW" sz="2000" baseline="-20000" smtClean="0"/>
              <a:t>1 </a:t>
            </a:r>
            <a:r>
              <a:rPr lang="en-US" altLang="zh-TW" sz="2000" smtClean="0"/>
              <a:t>+ ABC = A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BC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 + A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B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C + AB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C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smtClean="0"/>
              <a:t> + ABC</a:t>
            </a:r>
          </a:p>
        </p:txBody>
      </p:sp>
      <p:pic>
        <p:nvPicPr>
          <p:cNvPr id="12292" name="Picture 7" descr="AACFLOL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619250" y="2924175"/>
            <a:ext cx="5689600" cy="3671888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C9D3E-A3C9-4EF0-96AD-8D1A4900BDED}" type="slidenum">
              <a:rPr lang="en-US" altLang="zh-TW"/>
              <a:pPr>
                <a:defRPr/>
              </a:pPr>
              <a:t>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4-input priority encoder</a:t>
            </a:r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989138"/>
            <a:ext cx="3170238" cy="3311525"/>
          </a:xfrm>
        </p:spPr>
        <p:txBody>
          <a:bodyPr/>
          <a:lstStyle/>
          <a:p>
            <a:r>
              <a:rPr lang="en-US" altLang="zh-TW" sz="2400" smtClean="0"/>
              <a:t>Implementation of table 4-8</a:t>
            </a:r>
          </a:p>
          <a:p>
            <a:pPr>
              <a:buFont typeface="Wingdings" charset="2"/>
              <a:buNone/>
            </a:pPr>
            <a:endParaRPr lang="en-US" altLang="zh-TW" sz="2400" smtClean="0"/>
          </a:p>
          <a:p>
            <a:pPr>
              <a:buFont typeface="Wingdings" charset="2"/>
              <a:buNone/>
            </a:pPr>
            <a:r>
              <a:rPr lang="en-US" altLang="zh-TW" sz="2000" smtClean="0"/>
              <a:t>x = D</a:t>
            </a:r>
            <a:r>
              <a:rPr lang="en-US" altLang="zh-TW" sz="2000" baseline="-22000" smtClean="0"/>
              <a:t>2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3</a:t>
            </a:r>
            <a:endParaRPr lang="en-US" altLang="zh-TW" sz="2000" smtClean="0"/>
          </a:p>
          <a:p>
            <a:pPr>
              <a:buFont typeface="Wingdings" charset="2"/>
              <a:buNone/>
            </a:pPr>
            <a:r>
              <a:rPr lang="en-US" altLang="zh-TW" sz="2000" smtClean="0"/>
              <a:t>y = D</a:t>
            </a:r>
            <a:r>
              <a:rPr lang="en-US" altLang="zh-TW" sz="2000" baseline="-22000" smtClean="0"/>
              <a:t>3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1</a:t>
            </a:r>
            <a:r>
              <a:rPr lang="en-US" altLang="zh-TW" sz="2000" smtClean="0"/>
              <a:t>D</a:t>
            </a:r>
            <a:r>
              <a:rPr lang="en-US" altLang="zh-TW" sz="2000" smtClean="0">
                <a:latin typeface="Arial" charset="0"/>
              </a:rPr>
              <a:t>’</a:t>
            </a:r>
            <a:r>
              <a:rPr lang="en-US" altLang="zh-TW" sz="2000" baseline="-22000" smtClean="0"/>
              <a:t>2</a:t>
            </a:r>
            <a:endParaRPr lang="en-US" altLang="zh-TW" sz="2000" smtClean="0"/>
          </a:p>
          <a:p>
            <a:pPr>
              <a:buFont typeface="Wingdings" charset="2"/>
              <a:buNone/>
            </a:pPr>
            <a:r>
              <a:rPr lang="en-US" altLang="zh-TW" sz="2000" smtClean="0"/>
              <a:t>V = D</a:t>
            </a:r>
            <a:r>
              <a:rPr lang="en-US" altLang="zh-TW" sz="2000" baseline="-22000" smtClean="0"/>
              <a:t>0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1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2 </a:t>
            </a:r>
            <a:r>
              <a:rPr lang="en-US" altLang="zh-TW" sz="2000" smtClean="0"/>
              <a:t>+ D</a:t>
            </a:r>
            <a:r>
              <a:rPr lang="en-US" altLang="zh-TW" sz="2000" baseline="-22000" smtClean="0"/>
              <a:t>3</a:t>
            </a:r>
          </a:p>
        </p:txBody>
      </p:sp>
      <p:pic>
        <p:nvPicPr>
          <p:cNvPr id="49156" name="Picture 7" descr="AACFLPF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779838" y="1341438"/>
            <a:ext cx="5141912" cy="2735262"/>
          </a:xfrm>
          <a:noFill/>
        </p:spPr>
      </p:pic>
      <p:pic>
        <p:nvPicPr>
          <p:cNvPr id="49157" name="Picture 8" descr="AACFLPG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4067175" y="4292600"/>
            <a:ext cx="4276725" cy="2317750"/>
          </a:xfrm>
          <a:noFill/>
        </p:spPr>
      </p:pic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18D53A-5D7F-4CF7-86C1-686F19B7A9FB}" type="slidenum">
              <a:rPr lang="en-US" altLang="zh-TW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49159" name="Text Box 9"/>
          <p:cNvSpPr txBox="1">
            <a:spLocks noChangeArrowheads="1"/>
          </p:cNvSpPr>
          <p:nvPr/>
        </p:nvSpPr>
        <p:spPr bwMode="auto">
          <a:xfrm>
            <a:off x="8316913" y="2924175"/>
            <a:ext cx="2159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0</a:t>
            </a:r>
          </a:p>
        </p:txBody>
      </p:sp>
      <p:sp>
        <p:nvSpPr>
          <p:cNvPr id="49160" name="Text Box 10"/>
          <p:cNvSpPr txBox="1">
            <a:spLocks noChangeArrowheads="1"/>
          </p:cNvSpPr>
          <p:nvPr/>
        </p:nvSpPr>
        <p:spPr bwMode="auto">
          <a:xfrm>
            <a:off x="8316913" y="2492375"/>
            <a:ext cx="2381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0</a:t>
            </a:r>
          </a:p>
        </p:txBody>
      </p:sp>
      <p:sp>
        <p:nvSpPr>
          <p:cNvPr id="49161" name="Text Box 11"/>
          <p:cNvSpPr txBox="1">
            <a:spLocks noChangeArrowheads="1"/>
          </p:cNvSpPr>
          <p:nvPr/>
        </p:nvSpPr>
        <p:spPr bwMode="auto">
          <a:xfrm>
            <a:off x="8316913" y="2133600"/>
            <a:ext cx="217487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0</a:t>
            </a:r>
          </a:p>
        </p:txBody>
      </p:sp>
      <p:sp>
        <p:nvSpPr>
          <p:cNvPr id="49162" name="Text Box 12"/>
          <p:cNvSpPr txBox="1">
            <a:spLocks noChangeArrowheads="1"/>
          </p:cNvSpPr>
          <p:nvPr/>
        </p:nvSpPr>
        <p:spPr bwMode="auto">
          <a:xfrm>
            <a:off x="8316913" y="1700213"/>
            <a:ext cx="2159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4-10. Multiplexers</a:t>
            </a:r>
          </a:p>
        </p:txBody>
      </p:sp>
      <p:sp>
        <p:nvSpPr>
          <p:cNvPr id="5017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484313"/>
            <a:ext cx="8704263" cy="1439862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altLang="zh-TW" sz="2400" smtClean="0"/>
              <a:t>S = 0, Y = I</a:t>
            </a:r>
            <a:r>
              <a:rPr lang="en-US" altLang="zh-TW" sz="2400" baseline="-22000" smtClean="0"/>
              <a:t>0</a:t>
            </a:r>
            <a:r>
              <a:rPr lang="en-US" altLang="zh-TW" sz="2400" smtClean="0"/>
              <a:t>	      </a:t>
            </a:r>
            <a:r>
              <a:rPr lang="en-US" altLang="zh-TW" sz="2400" smtClean="0">
                <a:solidFill>
                  <a:schemeClr val="hlink"/>
                </a:solidFill>
              </a:rPr>
              <a:t>Truth Table</a:t>
            </a:r>
            <a:r>
              <a:rPr lang="en-US" altLang="zh-TW" sz="2400" smtClean="0">
                <a:sym typeface="Wingdings" charset="2"/>
              </a:rPr>
              <a:t></a:t>
            </a:r>
            <a:r>
              <a:rPr lang="en-US" altLang="zh-TW" sz="2400" smtClean="0"/>
              <a:t>	S	Y	Y = S</a:t>
            </a:r>
            <a:r>
              <a:rPr lang="en-US" altLang="zh-TW" sz="2400" smtClean="0">
                <a:latin typeface="Arial" charset="0"/>
              </a:rPr>
              <a:t>’</a:t>
            </a:r>
            <a:r>
              <a:rPr lang="en-US" altLang="zh-TW" sz="2400" smtClean="0"/>
              <a:t>I</a:t>
            </a:r>
            <a:r>
              <a:rPr lang="en-US" altLang="zh-TW" sz="2400" baseline="-22000" smtClean="0"/>
              <a:t>0</a:t>
            </a:r>
            <a:r>
              <a:rPr lang="en-US" altLang="zh-TW" sz="2400" smtClean="0"/>
              <a:t> + SI</a:t>
            </a:r>
            <a:r>
              <a:rPr lang="en-US" altLang="zh-TW" sz="2400" baseline="-22000" smtClean="0"/>
              <a:t>1</a:t>
            </a:r>
          </a:p>
          <a:p>
            <a:pPr>
              <a:buFont typeface="Wingdings" charset="2"/>
              <a:buNone/>
            </a:pPr>
            <a:r>
              <a:rPr lang="en-US" altLang="zh-TW" sz="2400" smtClean="0"/>
              <a:t>S = 1, Y = I</a:t>
            </a:r>
            <a:r>
              <a:rPr lang="en-US" altLang="zh-TW" sz="2400" baseline="-22000" smtClean="0"/>
              <a:t>1</a:t>
            </a:r>
            <a:r>
              <a:rPr lang="en-US" altLang="zh-TW" sz="2400" smtClean="0"/>
              <a:t>				0	I</a:t>
            </a:r>
            <a:r>
              <a:rPr lang="en-US" altLang="zh-TW" sz="2400" baseline="-22000" smtClean="0"/>
              <a:t>0</a:t>
            </a:r>
          </a:p>
          <a:p>
            <a:pPr>
              <a:buFont typeface="Wingdings" charset="2"/>
              <a:buNone/>
            </a:pPr>
            <a:r>
              <a:rPr lang="en-US" altLang="zh-TW" sz="2400" smtClean="0"/>
              <a:t>						1	I</a:t>
            </a:r>
            <a:r>
              <a:rPr lang="en-US" altLang="zh-TW" sz="2400" baseline="-22000" smtClean="0"/>
              <a:t>1</a:t>
            </a:r>
          </a:p>
        </p:txBody>
      </p:sp>
      <p:pic>
        <p:nvPicPr>
          <p:cNvPr id="50180" name="Picture 6" descr="AACFLPH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971550" y="3068638"/>
            <a:ext cx="7416800" cy="3095625"/>
          </a:xfrm>
          <a:noFill/>
        </p:spPr>
      </p:pic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D6183-BC23-4523-83E5-DB5803E806FE}" type="slidenum">
              <a:rPr lang="en-US" altLang="zh-TW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50182" name="Line 7"/>
          <p:cNvSpPr>
            <a:spLocks noChangeShapeType="1"/>
          </p:cNvSpPr>
          <p:nvPr/>
        </p:nvSpPr>
        <p:spPr bwMode="auto">
          <a:xfrm>
            <a:off x="4643438" y="1916113"/>
            <a:ext cx="151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Line 8"/>
          <p:cNvSpPr>
            <a:spLocks noChangeShapeType="1"/>
          </p:cNvSpPr>
          <p:nvPr/>
        </p:nvSpPr>
        <p:spPr bwMode="auto">
          <a:xfrm>
            <a:off x="5435600" y="1484313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4-to-1 Line Multiplexer</a:t>
            </a:r>
          </a:p>
        </p:txBody>
      </p:sp>
      <p:pic>
        <p:nvPicPr>
          <p:cNvPr id="51203" name="Picture 4" descr="AACFLPI0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98650" y="1600200"/>
            <a:ext cx="5346700" cy="4525963"/>
          </a:xfrm>
          <a:noFill/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A648C0-69C7-4ADF-BD3C-2B4D9573085C}" type="slidenum">
              <a:rPr lang="en-US" altLang="zh-TW"/>
              <a:pPr>
                <a:defRPr/>
              </a:pPr>
              <a:t>42</a:t>
            </a:fld>
            <a:endParaRPr lang="en-US" altLang="zh-TW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mtClean="0"/>
              <a:t>Quadruple 2-to-1 Line Multiplexer</a:t>
            </a:r>
          </a:p>
        </p:txBody>
      </p:sp>
      <p:sp>
        <p:nvSpPr>
          <p:cNvPr id="5222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935037"/>
          </a:xfrm>
        </p:spPr>
        <p:txBody>
          <a:bodyPr/>
          <a:lstStyle/>
          <a:p>
            <a:r>
              <a:rPr lang="en-US" altLang="zh-TW" sz="2000" smtClean="0"/>
              <a:t>Multiplexer circuits can be combined with common selection inputs to provide multiple-bit selection logic. Compare with Fig4-24.</a:t>
            </a:r>
          </a:p>
        </p:txBody>
      </p:sp>
      <p:pic>
        <p:nvPicPr>
          <p:cNvPr id="52228" name="Picture 6" descr="AACFLPJ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339975" y="2492375"/>
            <a:ext cx="4824413" cy="3960813"/>
          </a:xfrm>
          <a:noFill/>
        </p:spPr>
      </p:pic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A4E321-F019-48EF-B3CE-C1550C46C26B}" type="slidenum">
              <a:rPr lang="en-US" altLang="zh-TW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3059113" y="2420938"/>
            <a:ext cx="1800225" cy="1512887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3059113" y="4149725"/>
            <a:ext cx="1800225" cy="1439863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2" name="Rectangle 9"/>
          <p:cNvSpPr>
            <a:spLocks noChangeArrowheads="1"/>
          </p:cNvSpPr>
          <p:nvPr/>
        </p:nvSpPr>
        <p:spPr bwMode="auto">
          <a:xfrm>
            <a:off x="5651500" y="2420938"/>
            <a:ext cx="576263" cy="1585912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3" name="Text Box 10"/>
          <p:cNvSpPr txBox="1">
            <a:spLocks noChangeArrowheads="1"/>
          </p:cNvSpPr>
          <p:nvPr/>
        </p:nvSpPr>
        <p:spPr bwMode="auto">
          <a:xfrm>
            <a:off x="3563938" y="2997200"/>
            <a:ext cx="576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hlink"/>
                </a:solidFill>
              </a:rPr>
              <a:t>I</a:t>
            </a:r>
            <a:r>
              <a:rPr lang="en-US" altLang="zh-TW" baseline="-22000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52234" name="Text Box 11"/>
          <p:cNvSpPr txBox="1">
            <a:spLocks noChangeArrowheads="1"/>
          </p:cNvSpPr>
          <p:nvPr/>
        </p:nvSpPr>
        <p:spPr bwMode="auto">
          <a:xfrm>
            <a:off x="3563938" y="4581525"/>
            <a:ext cx="576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hlink"/>
                </a:solidFill>
              </a:rPr>
              <a:t>I</a:t>
            </a:r>
            <a:r>
              <a:rPr lang="en-US" altLang="zh-TW" baseline="-22000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52235" name="Text Box 12"/>
          <p:cNvSpPr txBox="1">
            <a:spLocks noChangeArrowheads="1"/>
          </p:cNvSpPr>
          <p:nvPr/>
        </p:nvSpPr>
        <p:spPr bwMode="auto">
          <a:xfrm>
            <a:off x="6588125" y="2997200"/>
            <a:ext cx="5762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hlink"/>
                </a:solidFill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mtClean="0"/>
              <a:t>Boolean function implementation</a:t>
            </a:r>
          </a:p>
        </p:txBody>
      </p:sp>
      <p:sp>
        <p:nvSpPr>
          <p:cNvPr id="5325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1727200"/>
          </a:xfrm>
        </p:spPr>
        <p:txBody>
          <a:bodyPr/>
          <a:lstStyle/>
          <a:p>
            <a:r>
              <a:rPr lang="en-US" altLang="zh-TW" sz="2400" smtClean="0"/>
              <a:t>A more efficient method for implementing a Boolean function of n variables with a multiplexer that has n-1 selection inputs.</a:t>
            </a:r>
          </a:p>
          <a:p>
            <a:pPr>
              <a:buFont typeface="Wingdings" charset="2"/>
              <a:buNone/>
            </a:pPr>
            <a:r>
              <a:rPr lang="en-US" altLang="zh-TW" sz="2400" smtClean="0"/>
              <a:t>			F(x, y, z) = </a:t>
            </a:r>
            <a:r>
              <a:rPr lang="en-US" altLang="zh-TW" sz="2400" smtClean="0">
                <a:sym typeface="Symbol" pitchFamily="18" charset="2"/>
              </a:rPr>
              <a:t></a:t>
            </a:r>
            <a:r>
              <a:rPr lang="en-US" altLang="zh-TW" sz="2400" smtClean="0"/>
              <a:t>(1,2,6,7)</a:t>
            </a:r>
          </a:p>
        </p:txBody>
      </p:sp>
      <p:pic>
        <p:nvPicPr>
          <p:cNvPr id="53252" name="Picture 7" descr="AACFLPK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979613" y="3141663"/>
            <a:ext cx="5113337" cy="3455987"/>
          </a:xfrm>
          <a:noFill/>
        </p:spPr>
      </p:pic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5659CB-8A19-478C-8FBE-BBA1ACB5B95E}" type="slidenum">
              <a:rPr lang="en-US" altLang="zh-TW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53254" name="Rectangle 8"/>
          <p:cNvSpPr>
            <a:spLocks noChangeArrowheads="1"/>
          </p:cNvSpPr>
          <p:nvPr/>
        </p:nvSpPr>
        <p:spPr bwMode="auto">
          <a:xfrm>
            <a:off x="2484438" y="4149725"/>
            <a:ext cx="574675" cy="431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5" name="Rectangle 9"/>
          <p:cNvSpPr>
            <a:spLocks noChangeArrowheads="1"/>
          </p:cNvSpPr>
          <p:nvPr/>
        </p:nvSpPr>
        <p:spPr bwMode="auto">
          <a:xfrm>
            <a:off x="2484438" y="4581525"/>
            <a:ext cx="574675" cy="431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Rectangle 10"/>
          <p:cNvSpPr>
            <a:spLocks noChangeArrowheads="1"/>
          </p:cNvSpPr>
          <p:nvPr/>
        </p:nvSpPr>
        <p:spPr bwMode="auto">
          <a:xfrm>
            <a:off x="2484438" y="5013325"/>
            <a:ext cx="574675" cy="431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Rectangle 11"/>
          <p:cNvSpPr>
            <a:spLocks noChangeArrowheads="1"/>
          </p:cNvSpPr>
          <p:nvPr/>
        </p:nvSpPr>
        <p:spPr bwMode="auto">
          <a:xfrm>
            <a:off x="2484438" y="5445125"/>
            <a:ext cx="574675" cy="431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mtClean="0"/>
              <a:t>4-input function with a multiplexer</a:t>
            </a: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574675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altLang="zh-TW" sz="2800" smtClean="0"/>
              <a:t>		F(A, B, C, D) = </a:t>
            </a:r>
            <a:r>
              <a:rPr lang="en-US" altLang="zh-TW" sz="2800" smtClean="0">
                <a:sym typeface="Symbol" pitchFamily="18" charset="2"/>
              </a:rPr>
              <a:t></a:t>
            </a:r>
            <a:r>
              <a:rPr lang="en-US" altLang="zh-TW" sz="2800" smtClean="0"/>
              <a:t>(1, 3, 4, 11, 12, 13, 14, 15)</a:t>
            </a:r>
          </a:p>
        </p:txBody>
      </p:sp>
      <p:pic>
        <p:nvPicPr>
          <p:cNvPr id="54276" name="Picture 6" descr="AACFLPL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258888" y="2133600"/>
            <a:ext cx="6769100" cy="4464050"/>
          </a:xfrm>
          <a:noFill/>
        </p:spPr>
      </p:pic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7B8931-2E80-4139-A65E-F5AF404F4F55}" type="slidenum">
              <a:rPr lang="en-US" altLang="zh-TW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54278" name="Rectangle 7"/>
          <p:cNvSpPr>
            <a:spLocks noChangeArrowheads="1"/>
          </p:cNvSpPr>
          <p:nvPr/>
        </p:nvSpPr>
        <p:spPr bwMode="auto">
          <a:xfrm>
            <a:off x="2051050" y="4797425"/>
            <a:ext cx="574675" cy="431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2051050" y="4005263"/>
            <a:ext cx="574675" cy="360362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0" name="Rectangle 9"/>
          <p:cNvSpPr>
            <a:spLocks noChangeArrowheads="1"/>
          </p:cNvSpPr>
          <p:nvPr/>
        </p:nvSpPr>
        <p:spPr bwMode="auto">
          <a:xfrm>
            <a:off x="2051050" y="3573463"/>
            <a:ext cx="574675" cy="431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1" name="Rectangle 10"/>
          <p:cNvSpPr>
            <a:spLocks noChangeArrowheads="1"/>
          </p:cNvSpPr>
          <p:nvPr/>
        </p:nvSpPr>
        <p:spPr bwMode="auto">
          <a:xfrm>
            <a:off x="2051050" y="4365625"/>
            <a:ext cx="574675" cy="431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2" name="Rectangle 11"/>
          <p:cNvSpPr>
            <a:spLocks noChangeArrowheads="1"/>
          </p:cNvSpPr>
          <p:nvPr/>
        </p:nvSpPr>
        <p:spPr bwMode="auto">
          <a:xfrm>
            <a:off x="2051050" y="3141663"/>
            <a:ext cx="574675" cy="431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3" name="Rectangle 12"/>
          <p:cNvSpPr>
            <a:spLocks noChangeArrowheads="1"/>
          </p:cNvSpPr>
          <p:nvPr/>
        </p:nvSpPr>
        <p:spPr bwMode="auto">
          <a:xfrm>
            <a:off x="2051050" y="5229225"/>
            <a:ext cx="574675" cy="431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Rectangle 13"/>
          <p:cNvSpPr>
            <a:spLocks noChangeArrowheads="1"/>
          </p:cNvSpPr>
          <p:nvPr/>
        </p:nvSpPr>
        <p:spPr bwMode="auto">
          <a:xfrm>
            <a:off x="2051050" y="5661025"/>
            <a:ext cx="574675" cy="431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5" name="Rectangle 14"/>
          <p:cNvSpPr>
            <a:spLocks noChangeArrowheads="1"/>
          </p:cNvSpPr>
          <p:nvPr/>
        </p:nvSpPr>
        <p:spPr bwMode="auto">
          <a:xfrm>
            <a:off x="2051050" y="2708275"/>
            <a:ext cx="574675" cy="431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Three-State Gates</a:t>
            </a:r>
          </a:p>
        </p:txBody>
      </p:sp>
      <p:sp>
        <p:nvSpPr>
          <p:cNvPr id="55299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208963" cy="574675"/>
          </a:xfrm>
        </p:spPr>
        <p:txBody>
          <a:bodyPr/>
          <a:lstStyle/>
          <a:p>
            <a:r>
              <a:rPr lang="en-US" altLang="zh-TW" sz="2400" smtClean="0"/>
              <a:t>A multiplexer can be constructed with three-state gates.</a:t>
            </a:r>
          </a:p>
        </p:txBody>
      </p:sp>
      <p:pic>
        <p:nvPicPr>
          <p:cNvPr id="55300" name="Picture 6" descr="AACFLPM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700338" y="1844675"/>
            <a:ext cx="3529012" cy="1152525"/>
          </a:xfrm>
          <a:noFill/>
        </p:spPr>
      </p:pic>
      <p:pic>
        <p:nvPicPr>
          <p:cNvPr id="55301" name="Picture 11" descr="AACFLPN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1042988" y="3357563"/>
            <a:ext cx="7159625" cy="3143250"/>
          </a:xfrm>
          <a:noFill/>
        </p:spPr>
      </p:pic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5ACD90-1791-468F-8938-62BAE5EFF30F}" type="slidenum">
              <a:rPr lang="en-US" altLang="zh-TW"/>
              <a:pPr>
                <a:defRPr/>
              </a:pPr>
              <a:t>46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sz="4000" smtClean="0"/>
              <a:t>Derive truth table from logic diagram</a:t>
            </a:r>
          </a:p>
        </p:txBody>
      </p:sp>
      <p:sp>
        <p:nvSpPr>
          <p:cNvPr id="1331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1150937"/>
          </a:xfrm>
        </p:spPr>
        <p:txBody>
          <a:bodyPr/>
          <a:lstStyle/>
          <a:p>
            <a:r>
              <a:rPr lang="en-US" altLang="zh-TW" sz="2800" smtClean="0"/>
              <a:t>We can derive the truth table in Table 4-1 by using the circuit of Fig.4-2.</a:t>
            </a:r>
          </a:p>
        </p:txBody>
      </p:sp>
      <p:pic>
        <p:nvPicPr>
          <p:cNvPr id="1331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bright="6000" contrast="24000"/>
          </a:blip>
          <a:srcRect/>
          <a:stretch>
            <a:fillRect/>
          </a:stretch>
        </p:blipFill>
        <p:spPr>
          <a:xfrm>
            <a:off x="250825" y="2565400"/>
            <a:ext cx="8704263" cy="4032250"/>
          </a:xfrm>
        </p:spPr>
      </p:pic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FDC7B0-1E33-4CDC-8A48-95270456A20B}" type="slidenum">
              <a:rPr lang="en-US" altLang="zh-TW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8243888" y="4076700"/>
            <a:ext cx="504825" cy="720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8316913" y="5084763"/>
            <a:ext cx="431800" cy="360362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8316913" y="6092825"/>
            <a:ext cx="431800" cy="360363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4-3. </a:t>
            </a:r>
            <a:r>
              <a:rPr lang="en-US" altLang="zh-TW" dirty="0" smtClean="0"/>
              <a:t>Design procedure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1439862"/>
          </a:xfrm>
        </p:spPr>
        <p:txBody>
          <a:bodyPr/>
          <a:lstStyle/>
          <a:p>
            <a:pPr marL="533400" indent="-533400">
              <a:buFont typeface="Wingdings" charset="2"/>
              <a:buAutoNum type="arabicPeriod"/>
            </a:pPr>
            <a:r>
              <a:rPr lang="en-US" altLang="zh-TW" sz="2800" smtClean="0"/>
              <a:t>Table4-2 is a Code-Conversion example, first, we can list the relation of the BCD and Excess-3 codes in the truth table.</a:t>
            </a:r>
          </a:p>
        </p:txBody>
      </p:sp>
      <p:pic>
        <p:nvPicPr>
          <p:cNvPr id="1434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bright="10000" contrast="6000"/>
          </a:blip>
          <a:srcRect/>
          <a:stretch>
            <a:fillRect/>
          </a:stretch>
        </p:blipFill>
        <p:spPr>
          <a:xfrm>
            <a:off x="1258888" y="2781300"/>
            <a:ext cx="6626225" cy="3863975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96DC6-312D-4E16-92F3-EB8AA8FE7275}" type="slidenum">
              <a:rPr lang="en-US" altLang="zh-TW"/>
              <a:pPr>
                <a:defRPr/>
              </a:pPr>
              <a:t>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Karnaugh map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1223962"/>
          </a:xfrm>
        </p:spPr>
        <p:txBody>
          <a:bodyPr/>
          <a:lstStyle/>
          <a:p>
            <a:pPr marL="533400" indent="-533400">
              <a:buFont typeface="Wingdings" charset="2"/>
              <a:buAutoNum type="arabicPeriod" startAt="2"/>
            </a:pPr>
            <a:r>
              <a:rPr lang="en-US" altLang="zh-TW" sz="2800" smtClean="0"/>
              <a:t>For each symbol of the Excess-3 code, we use 1</a:t>
            </a:r>
            <a:r>
              <a:rPr lang="en-US" altLang="zh-TW" sz="2800" smtClean="0">
                <a:latin typeface="Arial" charset="0"/>
              </a:rPr>
              <a:t>’</a:t>
            </a:r>
            <a:r>
              <a:rPr lang="en-US" altLang="zh-TW" sz="2800" smtClean="0"/>
              <a:t>s to draw the map for simplifying Boolean function.</a:t>
            </a:r>
          </a:p>
        </p:txBody>
      </p:sp>
      <p:pic>
        <p:nvPicPr>
          <p:cNvPr id="15364" name="Picture 7" descr="AACFLOM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331913" y="2565400"/>
            <a:ext cx="6408737" cy="4052888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955FB-A146-456D-B53C-926B81B1973B}" type="slidenum">
              <a:rPr lang="en-US" altLang="zh-TW"/>
              <a:pPr>
                <a:defRPr/>
              </a:pPr>
              <a:t>7</a:t>
            </a:fld>
            <a:endParaRPr lang="en-US" altLang="zh-TW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Circuit implementation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1366837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altLang="zh-TW" sz="2400" smtClean="0"/>
              <a:t>z = D</a:t>
            </a:r>
            <a:r>
              <a:rPr lang="en-US" altLang="zh-TW" sz="2400" smtClean="0">
                <a:latin typeface="Arial" charset="0"/>
              </a:rPr>
              <a:t>’</a:t>
            </a:r>
            <a:r>
              <a:rPr lang="en-US" altLang="zh-TW" sz="2400" smtClean="0"/>
              <a:t>;	y = CD + C</a:t>
            </a:r>
            <a:r>
              <a:rPr lang="en-US" altLang="zh-TW" sz="2400" smtClean="0">
                <a:latin typeface="Arial" charset="0"/>
              </a:rPr>
              <a:t>’</a:t>
            </a:r>
            <a:r>
              <a:rPr lang="en-US" altLang="zh-TW" sz="2400" smtClean="0"/>
              <a:t>D</a:t>
            </a:r>
            <a:r>
              <a:rPr lang="en-US" altLang="zh-TW" sz="2400" smtClean="0">
                <a:latin typeface="Arial" charset="0"/>
              </a:rPr>
              <a:t>’</a:t>
            </a:r>
            <a:r>
              <a:rPr lang="en-US" altLang="zh-TW" sz="2400" smtClean="0"/>
              <a:t> = CD + (C + D)</a:t>
            </a:r>
            <a:r>
              <a:rPr lang="en-US" altLang="zh-TW" sz="2400" smtClean="0">
                <a:latin typeface="Arial" charset="0"/>
              </a:rPr>
              <a:t>’</a:t>
            </a:r>
            <a:endParaRPr lang="en-US" altLang="zh-TW" sz="2400" smtClean="0"/>
          </a:p>
          <a:p>
            <a:pPr>
              <a:buFont typeface="Wingdings" charset="2"/>
              <a:buNone/>
            </a:pPr>
            <a:r>
              <a:rPr lang="en-US" altLang="zh-TW" sz="2400" smtClean="0"/>
              <a:t>x = B</a:t>
            </a:r>
            <a:r>
              <a:rPr lang="en-US" altLang="zh-TW" sz="2400" smtClean="0">
                <a:latin typeface="Arial" charset="0"/>
              </a:rPr>
              <a:t>’</a:t>
            </a:r>
            <a:r>
              <a:rPr lang="en-US" altLang="zh-TW" sz="2400" smtClean="0"/>
              <a:t>C + B</a:t>
            </a:r>
            <a:r>
              <a:rPr lang="en-US" altLang="zh-TW" sz="2400" smtClean="0">
                <a:latin typeface="Arial" charset="0"/>
              </a:rPr>
              <a:t>’</a:t>
            </a:r>
            <a:r>
              <a:rPr lang="en-US" altLang="zh-TW" sz="2400" smtClean="0"/>
              <a:t>D + BC</a:t>
            </a:r>
            <a:r>
              <a:rPr lang="en-US" altLang="zh-TW" sz="2400" smtClean="0">
                <a:latin typeface="Arial" charset="0"/>
              </a:rPr>
              <a:t>’</a:t>
            </a:r>
            <a:r>
              <a:rPr lang="en-US" altLang="zh-TW" sz="2400" smtClean="0"/>
              <a:t>D</a:t>
            </a:r>
            <a:r>
              <a:rPr lang="en-US" altLang="zh-TW" sz="2400" smtClean="0">
                <a:latin typeface="Arial" charset="0"/>
              </a:rPr>
              <a:t>’</a:t>
            </a:r>
            <a:r>
              <a:rPr lang="en-US" altLang="zh-TW" sz="2400" smtClean="0"/>
              <a:t> = B</a:t>
            </a:r>
            <a:r>
              <a:rPr lang="en-US" altLang="zh-TW" sz="2400" smtClean="0">
                <a:latin typeface="Arial" charset="0"/>
              </a:rPr>
              <a:t>’</a:t>
            </a:r>
            <a:r>
              <a:rPr lang="en-US" altLang="zh-TW" sz="2400" smtClean="0"/>
              <a:t>(C + D) + B(C + D)</a:t>
            </a:r>
            <a:r>
              <a:rPr lang="en-US" altLang="zh-TW" sz="2400" smtClean="0">
                <a:latin typeface="Arial" charset="0"/>
              </a:rPr>
              <a:t>’</a:t>
            </a:r>
            <a:endParaRPr lang="en-US" altLang="zh-TW" sz="2400" smtClean="0"/>
          </a:p>
          <a:p>
            <a:pPr>
              <a:buFont typeface="Wingdings" charset="2"/>
              <a:buNone/>
            </a:pPr>
            <a:r>
              <a:rPr lang="en-US" altLang="zh-TW" sz="2400" smtClean="0"/>
              <a:t>w = A + BC + BD = A + B(C + D)</a:t>
            </a:r>
          </a:p>
        </p:txBody>
      </p:sp>
      <p:pic>
        <p:nvPicPr>
          <p:cNvPr id="16388" name="Picture 7" descr="AACFLON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547813" y="2852738"/>
            <a:ext cx="6481762" cy="3816350"/>
          </a:xfrm>
          <a:noFill/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00F874-6A29-45F7-A6B4-FBA25EE4BEF2}" type="slidenum">
              <a:rPr lang="en-US" altLang="zh-TW"/>
              <a:pPr>
                <a:defRPr/>
              </a:pPr>
              <a:t>8</a:t>
            </a:fld>
            <a:endParaRPr lang="en-US" altLang="zh-TW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4-4. Binary Adder-</a:t>
            </a:r>
            <a:r>
              <a:rPr lang="en-US" altLang="zh-TW" dirty="0" err="1" smtClean="0"/>
              <a:t>Subtractor</a:t>
            </a:r>
            <a:endParaRPr lang="en-US" altLang="zh-TW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341438"/>
            <a:ext cx="8704263" cy="5327650"/>
          </a:xfrm>
        </p:spPr>
        <p:txBody>
          <a:bodyPr/>
          <a:lstStyle/>
          <a:p>
            <a:r>
              <a:rPr lang="en-US" altLang="zh-TW" sz="2400" smtClean="0"/>
              <a:t>A combinational circuit that performs the addition of two bits is called a </a:t>
            </a:r>
            <a:r>
              <a:rPr lang="en-US" altLang="zh-TW" sz="2400" smtClean="0">
                <a:solidFill>
                  <a:schemeClr val="hlink"/>
                </a:solidFill>
              </a:rPr>
              <a:t>half adder</a:t>
            </a:r>
            <a:r>
              <a:rPr lang="en-US" altLang="zh-TW" sz="2400" smtClean="0"/>
              <a:t>.</a:t>
            </a:r>
          </a:p>
          <a:p>
            <a:r>
              <a:rPr lang="en-US" altLang="zh-TW" sz="2400" smtClean="0"/>
              <a:t>The truth table for the half adder is listed below:</a:t>
            </a:r>
          </a:p>
          <a:p>
            <a:pPr>
              <a:buFont typeface="Wingdings" charset="2"/>
              <a:buNone/>
            </a:pPr>
            <a:endParaRPr lang="en-US" altLang="zh-TW" sz="2400" smtClean="0"/>
          </a:p>
          <a:p>
            <a:pPr>
              <a:buFont typeface="Wingdings" charset="2"/>
              <a:buNone/>
            </a:pPr>
            <a:endParaRPr lang="en-US" altLang="zh-TW" sz="2400" smtClean="0"/>
          </a:p>
          <a:p>
            <a:pPr>
              <a:buFont typeface="Wingdings" charset="2"/>
              <a:buNone/>
            </a:pPr>
            <a:endParaRPr lang="en-US" altLang="zh-TW" sz="2400" smtClean="0"/>
          </a:p>
          <a:p>
            <a:pPr>
              <a:buFont typeface="Wingdings" charset="2"/>
              <a:buNone/>
            </a:pPr>
            <a:endParaRPr lang="en-US" altLang="zh-TW" sz="2400" smtClean="0"/>
          </a:p>
          <a:p>
            <a:pPr>
              <a:buFont typeface="Wingdings" charset="2"/>
              <a:buNone/>
            </a:pPr>
            <a:endParaRPr lang="en-US" altLang="zh-TW" sz="2400" smtClean="0"/>
          </a:p>
          <a:p>
            <a:pPr>
              <a:buFont typeface="Wingdings" charset="2"/>
              <a:buNone/>
            </a:pPr>
            <a:endParaRPr lang="en-US" altLang="zh-TW" sz="2400" smtClean="0"/>
          </a:p>
          <a:p>
            <a:pPr>
              <a:buFont typeface="Wingdings" charset="2"/>
              <a:buNone/>
            </a:pPr>
            <a:r>
              <a:rPr lang="en-US" altLang="zh-TW" sz="2400" smtClean="0"/>
              <a:t>				   S = x</a:t>
            </a:r>
            <a:r>
              <a:rPr lang="en-US" altLang="zh-TW" sz="2400" smtClean="0">
                <a:latin typeface="Arial" charset="0"/>
              </a:rPr>
              <a:t>’</a:t>
            </a:r>
            <a:r>
              <a:rPr lang="en-US" altLang="zh-TW" sz="2400" smtClean="0"/>
              <a:t>y + xy</a:t>
            </a:r>
            <a:r>
              <a:rPr lang="en-US" altLang="zh-TW" sz="2400" smtClean="0">
                <a:latin typeface="Arial" charset="0"/>
              </a:rPr>
              <a:t>’</a:t>
            </a:r>
            <a:endParaRPr lang="en-US" altLang="zh-TW" sz="2400" smtClean="0"/>
          </a:p>
          <a:p>
            <a:pPr>
              <a:buFont typeface="Wingdings" charset="2"/>
              <a:buNone/>
            </a:pPr>
            <a:r>
              <a:rPr lang="en-US" altLang="zh-TW" sz="2400" smtClean="0"/>
              <a:t>				   C = xy</a:t>
            </a:r>
          </a:p>
        </p:txBody>
      </p:sp>
      <p:pic>
        <p:nvPicPr>
          <p:cNvPr id="1741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bright="12000" contrast="12000"/>
          </a:blip>
          <a:srcRect/>
          <a:stretch>
            <a:fillRect/>
          </a:stretch>
        </p:blipFill>
        <p:spPr>
          <a:xfrm>
            <a:off x="3132138" y="2781300"/>
            <a:ext cx="2543175" cy="2303463"/>
          </a:xfr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A24F69-5D1F-4D12-BAF4-CF46CC48C106}" type="slidenum">
              <a:rPr lang="en-US" altLang="zh-TW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17414" name="Text Box 13"/>
          <p:cNvSpPr txBox="1">
            <a:spLocks noChangeArrowheads="1"/>
          </p:cNvSpPr>
          <p:nvPr/>
        </p:nvSpPr>
        <p:spPr bwMode="auto">
          <a:xfrm>
            <a:off x="6567488" y="3443288"/>
            <a:ext cx="1009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S: Sum</a:t>
            </a:r>
          </a:p>
          <a:p>
            <a:r>
              <a:rPr lang="en-US" altLang="zh-TW"/>
              <a:t>C: Carry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1906</TotalTime>
  <Words>1442</Words>
  <Application>Microsoft PowerPoint</Application>
  <PresentationFormat>On-screen Show (4:3)</PresentationFormat>
  <Paragraphs>238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Tahoma</vt:lpstr>
      <vt:lpstr>新細明體</vt:lpstr>
      <vt:lpstr>Arial</vt:lpstr>
      <vt:lpstr>Calibri</vt:lpstr>
      <vt:lpstr>Garamond</vt:lpstr>
      <vt:lpstr>Wingdings</vt:lpstr>
      <vt:lpstr>標楷體</vt:lpstr>
      <vt:lpstr>Symbol</vt:lpstr>
      <vt:lpstr>Office Theme</vt:lpstr>
      <vt:lpstr>Combinational Logic</vt:lpstr>
      <vt:lpstr>4-2. Analysis procedure</vt:lpstr>
      <vt:lpstr>4-2. Analysis procedure</vt:lpstr>
      <vt:lpstr>Example</vt:lpstr>
      <vt:lpstr>Derive truth table from logic diagram</vt:lpstr>
      <vt:lpstr>4-3. Design procedure</vt:lpstr>
      <vt:lpstr>Karnaugh map</vt:lpstr>
      <vt:lpstr>Circuit implementation</vt:lpstr>
      <vt:lpstr>4-4. Binary Adder-Subtractor</vt:lpstr>
      <vt:lpstr>Implementation of Half-Adder</vt:lpstr>
      <vt:lpstr>Full-Adder</vt:lpstr>
      <vt:lpstr>Simplified  Expressions</vt:lpstr>
      <vt:lpstr>Full adder implemented in SOP</vt:lpstr>
      <vt:lpstr>Another implementation</vt:lpstr>
      <vt:lpstr>Binary adder</vt:lpstr>
      <vt:lpstr>Carry Propagation</vt:lpstr>
      <vt:lpstr>Carry Propagation</vt:lpstr>
      <vt:lpstr>Boolean functions</vt:lpstr>
      <vt:lpstr>Logic diagram of  carry look-ahead generator</vt:lpstr>
      <vt:lpstr>4-bit adder with carry lookahead</vt:lpstr>
      <vt:lpstr>Binary subtractor</vt:lpstr>
      <vt:lpstr>Overflow</vt:lpstr>
      <vt:lpstr>Overflow on signed and unsigned</vt:lpstr>
      <vt:lpstr>4-5 Decimal adder</vt:lpstr>
      <vt:lpstr>Rules of BCD adder</vt:lpstr>
      <vt:lpstr>Implementation of BCD adder</vt:lpstr>
      <vt:lpstr>4-6. Binary multiplier</vt:lpstr>
      <vt:lpstr>4-bit by 3-bit binary multiplier</vt:lpstr>
      <vt:lpstr>4-7. Magnitude comparator</vt:lpstr>
      <vt:lpstr>Magnitude comparator</vt:lpstr>
      <vt:lpstr>4-8. Decoders</vt:lpstr>
      <vt:lpstr>Implementation and truth table</vt:lpstr>
      <vt:lpstr>Decoder with enable input</vt:lpstr>
      <vt:lpstr>Demultiplexer</vt:lpstr>
      <vt:lpstr>3-to-8 decoder with enable implement the 4-to-16 decoder</vt:lpstr>
      <vt:lpstr>Implementation of a Full Adder with a Decoder</vt:lpstr>
      <vt:lpstr>4-9. Encoders</vt:lpstr>
      <vt:lpstr>Priority encoder</vt:lpstr>
      <vt:lpstr>Priority encoder</vt:lpstr>
      <vt:lpstr>4-input priority encoder</vt:lpstr>
      <vt:lpstr>4-10. Multiplexers</vt:lpstr>
      <vt:lpstr>4-to-1 Line Multiplexer</vt:lpstr>
      <vt:lpstr>Quadruple 2-to-1 Line Multiplexer</vt:lpstr>
      <vt:lpstr>Boolean function implementation</vt:lpstr>
      <vt:lpstr>4-input function with a multiplexer</vt:lpstr>
      <vt:lpstr>Three-State Gates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Combinational Logic</dc:title>
  <dc:creator>user</dc:creator>
  <cp:lastModifiedBy>Admin</cp:lastModifiedBy>
  <cp:revision>124</cp:revision>
  <dcterms:created xsi:type="dcterms:W3CDTF">2003-09-12T12:22:24Z</dcterms:created>
  <dcterms:modified xsi:type="dcterms:W3CDTF">2022-11-21T07:13:20Z</dcterms:modified>
</cp:coreProperties>
</file>